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4" r:id="rId19"/>
    <p:sldId id="272" r:id="rId20"/>
  </p:sldIdLst>
  <p:sldSz cx="14630400" cy="8229600"/>
  <p:notesSz cx="8229600" cy="14630400"/>
  <p:embeddedFontLst>
    <p:embeddedFont>
      <p:font typeface="Nunito Semi Bold" panose="020B0604020202020204" charset="0"/>
      <p:regular r:id="rId22"/>
    </p:embeddedFont>
    <p:embeddedFont>
      <p:font typeface="PT Sans" panose="020B050302020302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6E265A-39A2-F54B-27A7-28300896E662}" v="217" dt="2024-10-22T14:32:04.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7" d="100"/>
          <a:sy n="67" d="100"/>
        </p:scale>
        <p:origin x="-104" y="15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EAC2EF0E-E772-4455-8177-3F3705EC823F}" type="datetimeFigureOut">
              <a:rPr lang="en-US" smtClean="0"/>
              <a:t>10/22/2024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413151A9-E705-4843-9C8D-6BA922016BC6}" type="slidenum">
              <a:rPr lang="en-US" smtClean="0"/>
              <a:t>‹#›</a:t>
            </a:fld>
            <a:endParaRPr lang="en-US"/>
          </a:p>
        </p:txBody>
      </p:sp>
    </p:spTree>
    <p:extLst>
      <p:ext uri="{BB962C8B-B14F-4D97-AF65-F5344CB8AC3E}">
        <p14:creationId xmlns:p14="http://schemas.microsoft.com/office/powerpoint/2010/main" val="392056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5309" y="1275636"/>
            <a:ext cx="7546181" cy="2779633"/>
          </a:xfrm>
          <a:prstGeom prst="rect">
            <a:avLst/>
          </a:prstGeom>
          <a:noFill/>
          <a:ln/>
        </p:spPr>
        <p:txBody>
          <a:bodyPr wrap="square" lIns="0" tIns="0" rIns="0" bIns="0" rtlCol="0" anchor="t"/>
          <a:lstStyle/>
          <a:p>
            <a:pPr marL="0" indent="0">
              <a:lnSpc>
                <a:spcPts val="7250"/>
              </a:lnSpc>
              <a:buNone/>
            </a:pPr>
            <a:r>
              <a:rPr lang="en-US" sz="5800" dirty="0">
                <a:solidFill>
                  <a:srgbClr val="00002E"/>
                </a:solidFill>
                <a:latin typeface="Nunito Semi Bold" pitchFamily="34" charset="0"/>
                <a:ea typeface="Nunito Semi Bold" pitchFamily="34" charset="-122"/>
                <a:cs typeface="Nunito Semi Bold" pitchFamily="34" charset="-120"/>
              </a:rPr>
              <a:t>CloudNexus, Secure Network Architecture for the Digital Age</a:t>
            </a:r>
            <a:endParaRPr lang="en-US" sz="5800" dirty="0"/>
          </a:p>
        </p:txBody>
      </p:sp>
      <p:sp>
        <p:nvSpPr>
          <p:cNvPr id="4" name="Text 1"/>
          <p:cNvSpPr/>
          <p:nvPr/>
        </p:nvSpPr>
        <p:spPr>
          <a:xfrm>
            <a:off x="6285309" y="4397693"/>
            <a:ext cx="7546181" cy="2556153"/>
          </a:xfrm>
          <a:prstGeom prst="rect">
            <a:avLst/>
          </a:prstGeom>
          <a:noFill/>
          <a:ln/>
        </p:spPr>
        <p:txBody>
          <a:bodyPr wrap="square" lIns="0" tIns="0" rIns="0" bIns="0" rtlCol="0" anchor="t"/>
          <a:lstStyle/>
          <a:p>
            <a:pPr marL="0" indent="0">
              <a:lnSpc>
                <a:spcPts val="2850"/>
              </a:lnSpc>
              <a:buNone/>
            </a:pPr>
            <a:r>
              <a:rPr lang="en-US" dirty="0">
                <a:solidFill>
                  <a:srgbClr val="00002E"/>
                </a:solidFill>
                <a:latin typeface="PT Sans"/>
                <a:ea typeface="PT Sans" pitchFamily="34" charset="-122"/>
                <a:cs typeface="PT Sans" pitchFamily="34" charset="-120"/>
              </a:rPr>
              <a:t>CloudNexus, a dynamic and progressive company, specializes in cutting-edge cloud solutions for global customers. With a team of 600 talented experts, CloudNexus focuses on creating and executing customized cloud-based solutions to meet the evolving needs of businesses across various sectors. As the company prepares to relocate to a larger facility, a new network service must be developed and implemented to ensure strong security and seamless operations in the digital world.</a:t>
            </a:r>
            <a:endParaRPr lang="en-US">
              <a:latin typeface="PT Sans"/>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68693" y="3442097"/>
            <a:ext cx="6045279" cy="1345406"/>
          </a:xfrm>
          <a:prstGeom prst="rect">
            <a:avLst/>
          </a:prstGeom>
        </p:spPr>
      </p:pic>
      <p:sp>
        <p:nvSpPr>
          <p:cNvPr id="3" name="Text 0"/>
          <p:cNvSpPr/>
          <p:nvPr/>
        </p:nvSpPr>
        <p:spPr>
          <a:xfrm>
            <a:off x="7623810" y="1649373"/>
            <a:ext cx="2904530" cy="363141"/>
          </a:xfrm>
          <a:prstGeom prst="rect">
            <a:avLst/>
          </a:prstGeom>
          <a:noFill/>
          <a:ln/>
        </p:spPr>
        <p:txBody>
          <a:bodyPr wrap="none" lIns="0" tIns="0" rIns="0" bIns="0" rtlCol="0" anchor="t"/>
          <a:lstStyle/>
          <a:p>
            <a:pPr marL="0" indent="0">
              <a:lnSpc>
                <a:spcPts val="2850"/>
              </a:lnSpc>
              <a:buNone/>
            </a:pPr>
            <a:r>
              <a:rPr lang="en-US" sz="2250" dirty="0">
                <a:solidFill>
                  <a:srgbClr val="00002E"/>
                </a:solidFill>
                <a:latin typeface="Nunito Semi Bold"/>
                <a:ea typeface="Nunito Semi Bold" pitchFamily="34" charset="-122"/>
                <a:cs typeface="Nunito Semi Bold" pitchFamily="34" charset="-120"/>
              </a:rPr>
              <a:t>Cisco ASA Firewalls</a:t>
            </a:r>
            <a:endParaRPr lang="en-US" sz="2250" dirty="0">
              <a:latin typeface="Nunito Semi Bold"/>
            </a:endParaRPr>
          </a:p>
        </p:txBody>
      </p:sp>
      <p:sp>
        <p:nvSpPr>
          <p:cNvPr id="4" name="Text 1"/>
          <p:cNvSpPr/>
          <p:nvPr/>
        </p:nvSpPr>
        <p:spPr>
          <a:xfrm>
            <a:off x="7623810" y="2259330"/>
            <a:ext cx="6045279" cy="4345543"/>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two Cisco ASA Firewalls from the 5500-X series have been acquired to enhance both redundancy and network security. These firewalls provide advanced threat protection, traffic control, and secure access between network zones. Their deployment ensures that, even in the event of failure or downtime in one firewall, the network remains secure and operational with the backup firewall. Additionally, they support critical functions such as VPN, intrusion prevention, and traffic monitoring, further fortifying CloudNexus' security posture as the organization scales its operations.</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68693" y="3345061"/>
            <a:ext cx="6045279" cy="1539359"/>
          </a:xfrm>
          <a:prstGeom prst="rect">
            <a:avLst/>
          </a:prstGeom>
        </p:spPr>
      </p:pic>
      <p:sp>
        <p:nvSpPr>
          <p:cNvPr id="3" name="Text 0"/>
          <p:cNvSpPr/>
          <p:nvPr/>
        </p:nvSpPr>
        <p:spPr>
          <a:xfrm>
            <a:off x="7623810" y="1846898"/>
            <a:ext cx="3185993" cy="363141"/>
          </a:xfrm>
          <a:prstGeom prst="rect">
            <a:avLst/>
          </a:prstGeom>
          <a:noFill/>
          <a:ln/>
        </p:spPr>
        <p:txBody>
          <a:bodyPr wrap="none" lIns="0" tIns="0" rIns="0" bIns="0" rtlCol="0" anchor="t"/>
          <a:lstStyle/>
          <a:p>
            <a:pPr marL="0" indent="0">
              <a:lnSpc>
                <a:spcPts val="2850"/>
              </a:lnSpc>
              <a:buNone/>
            </a:pPr>
            <a:r>
              <a:rPr lang="en-US" sz="2250" b="1" dirty="0">
                <a:solidFill>
                  <a:srgbClr val="00002E"/>
                </a:solidFill>
                <a:latin typeface="Nunito Semi Bold"/>
                <a:ea typeface="Nunito Semi Bold" pitchFamily="34" charset="-122"/>
                <a:cs typeface="Nunito Semi Bold" pitchFamily="34" charset="-120"/>
              </a:rPr>
              <a:t>Switching Infrastructure</a:t>
            </a:r>
            <a:endParaRPr lang="en-US" sz="2250" b="1">
              <a:latin typeface="Nunito Semi Bold"/>
              <a:cs typeface="Calibri"/>
            </a:endParaRPr>
          </a:p>
        </p:txBody>
      </p:sp>
      <p:sp>
        <p:nvSpPr>
          <p:cNvPr id="4" name="Text 1"/>
          <p:cNvSpPr/>
          <p:nvPr/>
        </p:nvSpPr>
        <p:spPr>
          <a:xfrm>
            <a:off x="7623810" y="2456855"/>
            <a:ext cx="6045279" cy="3950494"/>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The switching infrastructure consists of Cisco Catalyst 3850 and 2960 switches, which provide robust local network connectivity and high performance for enterprise environments. The Catalyst 3850 switches support advanced features such as stacking, high-speed data, and application visibility, while the Catalyst 2960 switches offer reliable, entry-level access switching with Layer 2 support. Together, they ensure scalability, flexibility, and enhanced network management for CloudNexus' operations.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41652"/>
          </a:xfrm>
          <a:prstGeom prst="rect">
            <a:avLst/>
          </a:prstGeom>
        </p:spPr>
      </p:pic>
      <p:pic>
        <p:nvPicPr>
          <p:cNvPr id="3" name="Image 1" descr="preencoded.png"/>
          <p:cNvPicPr>
            <a:picLocks noChangeAspect="1"/>
          </p:cNvPicPr>
          <p:nvPr/>
        </p:nvPicPr>
        <p:blipFill>
          <a:blip r:embed="rId4"/>
          <a:stretch>
            <a:fillRect/>
          </a:stretch>
        </p:blipFill>
        <p:spPr>
          <a:xfrm>
            <a:off x="2743200" y="311587"/>
            <a:ext cx="9144000" cy="2118360"/>
          </a:xfrm>
          <a:prstGeom prst="rect">
            <a:avLst/>
          </a:prstGeom>
        </p:spPr>
      </p:pic>
      <p:sp>
        <p:nvSpPr>
          <p:cNvPr id="4" name="Text 0"/>
          <p:cNvSpPr/>
          <p:nvPr/>
        </p:nvSpPr>
        <p:spPr>
          <a:xfrm>
            <a:off x="968693" y="3344823"/>
            <a:ext cx="7684532" cy="645081"/>
          </a:xfrm>
          <a:prstGeom prst="rect">
            <a:avLst/>
          </a:prstGeom>
          <a:noFill/>
          <a:ln/>
        </p:spPr>
        <p:txBody>
          <a:bodyPr wrap="none" lIns="0" tIns="0" rIns="0" bIns="0" rtlCol="0" anchor="t"/>
          <a:lstStyle/>
          <a:p>
            <a:pPr marL="0" indent="0">
              <a:lnSpc>
                <a:spcPts val="5050"/>
              </a:lnSpc>
              <a:buNone/>
            </a:pPr>
            <a:r>
              <a:rPr lang="en-US" sz="4050" dirty="0">
                <a:solidFill>
                  <a:srgbClr val="00002E"/>
                </a:solidFill>
                <a:latin typeface="Nunito Semi Bold" pitchFamily="34" charset="0"/>
                <a:ea typeface="Nunito Semi Bold" pitchFamily="34" charset="-122"/>
                <a:cs typeface="Nunito Semi Bold" pitchFamily="34" charset="-120"/>
              </a:rPr>
              <a:t>Wireless and VoIP Infrastructure</a:t>
            </a:r>
            <a:endParaRPr lang="en-US" sz="4050" dirty="0"/>
          </a:p>
        </p:txBody>
      </p:sp>
      <p:sp>
        <p:nvSpPr>
          <p:cNvPr id="5" name="Text 1"/>
          <p:cNvSpPr/>
          <p:nvPr/>
        </p:nvSpPr>
        <p:spPr>
          <a:xfrm>
            <a:off x="968693" y="4318873"/>
            <a:ext cx="12692896" cy="350877"/>
          </a:xfrm>
          <a:prstGeom prst="rect">
            <a:avLst/>
          </a:prstGeom>
          <a:noFill/>
          <a:ln/>
        </p:spPr>
        <p:txBody>
          <a:bodyPr wrap="none" lIns="0" tIns="0" rIns="0" bIns="0" rtlCol="0" anchor="t"/>
          <a:lstStyle/>
          <a:p>
            <a:pPr marL="0" indent="0">
              <a:lnSpc>
                <a:spcPts val="2750"/>
              </a:lnSpc>
              <a:buNone/>
            </a:pPr>
            <a:r>
              <a:rPr lang="en-US" dirty="0">
                <a:solidFill>
                  <a:srgbClr val="00002E"/>
                </a:solidFill>
                <a:latin typeface="PT Sans"/>
                <a:ea typeface="PT Sans" pitchFamily="34" charset="-122"/>
                <a:cs typeface="PT Sans" pitchFamily="34" charset="-120"/>
              </a:rPr>
              <a:t>To support modern communication needs, CloudNexus is implementing a robust wireless and VoIP infrastructure:</a:t>
            </a:r>
            <a:endParaRPr lang="en-US">
              <a:latin typeface="PT Sans"/>
              <a:cs typeface="Calibri"/>
            </a:endParaRPr>
          </a:p>
        </p:txBody>
      </p:sp>
      <p:sp>
        <p:nvSpPr>
          <p:cNvPr id="6" name="Text 2"/>
          <p:cNvSpPr/>
          <p:nvPr/>
        </p:nvSpPr>
        <p:spPr>
          <a:xfrm>
            <a:off x="968693" y="5135761"/>
            <a:ext cx="2580442" cy="322421"/>
          </a:xfrm>
          <a:prstGeom prst="rect">
            <a:avLst/>
          </a:prstGeom>
          <a:noFill/>
          <a:ln/>
        </p:spPr>
        <p:txBody>
          <a:bodyPr wrap="none" lIns="0" tIns="0" rIns="0" bIns="0" rtlCol="0" anchor="t"/>
          <a:lstStyle/>
          <a:p>
            <a:pPr marL="0" indent="0">
              <a:lnSpc>
                <a:spcPts val="2500"/>
              </a:lnSpc>
              <a:buNone/>
            </a:pPr>
            <a:r>
              <a:rPr lang="en-US" sz="2000" b="1" dirty="0">
                <a:solidFill>
                  <a:srgbClr val="00002E"/>
                </a:solidFill>
                <a:latin typeface="Nunito Semi Bold"/>
                <a:ea typeface="Nunito Semi Bold" pitchFamily="34" charset="-122"/>
                <a:cs typeface="Nunito Semi Bold" pitchFamily="34" charset="-120"/>
              </a:rPr>
              <a:t>Wireless Network</a:t>
            </a:r>
            <a:endParaRPr lang="en-US" sz="2000" b="1">
              <a:latin typeface="Calibri"/>
              <a:cs typeface="Calibri"/>
            </a:endParaRPr>
          </a:p>
        </p:txBody>
      </p:sp>
      <p:sp>
        <p:nvSpPr>
          <p:cNvPr id="7" name="Text 3"/>
          <p:cNvSpPr/>
          <p:nvPr/>
        </p:nvSpPr>
        <p:spPr>
          <a:xfrm>
            <a:off x="968693" y="5677495"/>
            <a:ext cx="6078855" cy="1754386"/>
          </a:xfrm>
          <a:prstGeom prst="rect">
            <a:avLst/>
          </a:prstGeom>
          <a:noFill/>
          <a:ln/>
        </p:spPr>
        <p:txBody>
          <a:bodyPr wrap="square" lIns="0" tIns="0" rIns="0" bIns="0" rtlCol="0" anchor="t"/>
          <a:lstStyle/>
          <a:p>
            <a:pPr marL="0" indent="0">
              <a:lnSpc>
                <a:spcPts val="2750"/>
              </a:lnSpc>
              <a:buNone/>
            </a:pPr>
            <a:r>
              <a:rPr lang="en-US" dirty="0">
                <a:solidFill>
                  <a:srgbClr val="00002E"/>
                </a:solidFill>
                <a:latin typeface="PT Sans"/>
                <a:ea typeface="PT Sans" pitchFamily="34" charset="-122"/>
                <a:cs typeface="PT Sans" pitchFamily="34" charset="-120"/>
              </a:rPr>
              <a:t>The wireless infrastructure consists of multiple Lightweight Access Points (LAPs) managed by two Cisco Wireless LAN Controllers (WLC). This centralized management approach ensures consistent coverage and easy administration across the facility.</a:t>
            </a:r>
            <a:endParaRPr lang="en-US">
              <a:latin typeface="PT Sans"/>
              <a:cs typeface="Calibri"/>
            </a:endParaRPr>
          </a:p>
        </p:txBody>
      </p:sp>
      <p:sp>
        <p:nvSpPr>
          <p:cNvPr id="8" name="Text 4"/>
          <p:cNvSpPr/>
          <p:nvPr/>
        </p:nvSpPr>
        <p:spPr>
          <a:xfrm>
            <a:off x="7590234" y="5135761"/>
            <a:ext cx="2580442" cy="322421"/>
          </a:xfrm>
          <a:prstGeom prst="rect">
            <a:avLst/>
          </a:prstGeom>
          <a:noFill/>
          <a:ln/>
        </p:spPr>
        <p:txBody>
          <a:bodyPr wrap="none" lIns="0" tIns="0" rIns="0" bIns="0" rtlCol="0" anchor="t"/>
          <a:lstStyle/>
          <a:p>
            <a:pPr marL="0" indent="0">
              <a:lnSpc>
                <a:spcPts val="2500"/>
              </a:lnSpc>
              <a:buNone/>
            </a:pPr>
            <a:r>
              <a:rPr lang="en-US" sz="2000" b="1" dirty="0">
                <a:solidFill>
                  <a:srgbClr val="00002E"/>
                </a:solidFill>
                <a:latin typeface="Nunito Semi Bold"/>
                <a:ea typeface="Nunito Semi Bold" pitchFamily="34" charset="-122"/>
                <a:cs typeface="Nunito Semi Bold" pitchFamily="34" charset="-120"/>
              </a:rPr>
              <a:t>VoIP System</a:t>
            </a:r>
            <a:endParaRPr lang="en-US" sz="2000" b="1">
              <a:latin typeface="Nunito Semi Bold"/>
              <a:cs typeface="Calibri"/>
            </a:endParaRPr>
          </a:p>
        </p:txBody>
      </p:sp>
      <p:sp>
        <p:nvSpPr>
          <p:cNvPr id="9" name="Text 5"/>
          <p:cNvSpPr/>
          <p:nvPr/>
        </p:nvSpPr>
        <p:spPr>
          <a:xfrm>
            <a:off x="7590234" y="5677495"/>
            <a:ext cx="6078855" cy="1052632"/>
          </a:xfrm>
          <a:prstGeom prst="rect">
            <a:avLst/>
          </a:prstGeom>
          <a:noFill/>
          <a:ln/>
        </p:spPr>
        <p:txBody>
          <a:bodyPr wrap="square" lIns="0" tIns="0" rIns="0" bIns="0" rtlCol="0" anchor="t"/>
          <a:lstStyle/>
          <a:p>
            <a:pPr marL="0" indent="0">
              <a:lnSpc>
                <a:spcPts val="2750"/>
              </a:lnSpc>
              <a:buNone/>
            </a:pPr>
            <a:r>
              <a:rPr lang="en-US" dirty="0">
                <a:solidFill>
                  <a:srgbClr val="00002E"/>
                </a:solidFill>
                <a:latin typeface="PT Sans"/>
                <a:ea typeface="PT Sans" pitchFamily="34" charset="-122"/>
                <a:cs typeface="PT Sans" pitchFamily="34" charset="-120"/>
              </a:rPr>
              <a:t>A Cisco Voice Gateway will be utilized to enable phone service throughout the network. This integration allows for seamless communication between departments and with external parties.</a:t>
            </a:r>
            <a:endParaRPr lang="en-US">
              <a:latin typeface="PT Sans"/>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968693" y="897969"/>
            <a:ext cx="5809059" cy="726043"/>
          </a:xfrm>
          <a:prstGeom prst="rect">
            <a:avLst/>
          </a:prstGeom>
          <a:noFill/>
          <a:ln/>
        </p:spPr>
        <p:txBody>
          <a:bodyPr wrap="none" lIns="0" tIns="0" rIns="0" bIns="0" rtlCol="0" anchor="t"/>
          <a:lstStyle/>
          <a:p>
            <a:pPr marL="0" indent="0">
              <a:lnSpc>
                <a:spcPts val="5700"/>
              </a:lnSpc>
              <a:buNone/>
            </a:pPr>
            <a:r>
              <a:rPr lang="en-US" sz="4550" dirty="0">
                <a:solidFill>
                  <a:srgbClr val="00002E"/>
                </a:solidFill>
                <a:latin typeface="Nunito Semi Bold" pitchFamily="34" charset="0"/>
                <a:ea typeface="Nunito Semi Bold" pitchFamily="34" charset="-122"/>
                <a:cs typeface="Nunito Semi Bold" pitchFamily="34" charset="-120"/>
              </a:rPr>
              <a:t>IP Address Allocation</a:t>
            </a:r>
            <a:endParaRPr lang="en-US" sz="4550" dirty="0"/>
          </a:p>
        </p:txBody>
      </p:sp>
      <p:sp>
        <p:nvSpPr>
          <p:cNvPr id="3" name="Text 1"/>
          <p:cNvSpPr/>
          <p:nvPr/>
        </p:nvSpPr>
        <p:spPr>
          <a:xfrm>
            <a:off x="968693" y="1994297"/>
            <a:ext cx="12692896" cy="790099"/>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CloudNexus has assigned specific IP address ranges for different network segments to ensure efficient organization and management:</a:t>
            </a:r>
            <a:endParaRPr lang="en-US" sz="1900" dirty="0"/>
          </a:p>
        </p:txBody>
      </p:sp>
      <p:sp>
        <p:nvSpPr>
          <p:cNvPr id="4" name="Shape 2"/>
          <p:cNvSpPr/>
          <p:nvPr/>
        </p:nvSpPr>
        <p:spPr>
          <a:xfrm>
            <a:off x="968693" y="3062049"/>
            <a:ext cx="12692896" cy="4269581"/>
          </a:xfrm>
          <a:prstGeom prst="roundRect">
            <a:avLst>
              <a:gd name="adj" fmla="val 8674"/>
            </a:avLst>
          </a:prstGeom>
          <a:noFill/>
          <a:ln w="15240">
            <a:solidFill>
              <a:srgbClr val="000000">
                <a:alpha val="8000"/>
              </a:srgbClr>
            </a:solidFill>
            <a:prstDash val="solid"/>
          </a:ln>
        </p:spPr>
      </p:sp>
      <p:sp>
        <p:nvSpPr>
          <p:cNvPr id="5" name="Shape 3"/>
          <p:cNvSpPr/>
          <p:nvPr/>
        </p:nvSpPr>
        <p:spPr>
          <a:xfrm>
            <a:off x="983933" y="3077289"/>
            <a:ext cx="12662416" cy="706517"/>
          </a:xfrm>
          <a:prstGeom prst="rect">
            <a:avLst/>
          </a:prstGeom>
          <a:solidFill>
            <a:srgbClr val="FFFFFF">
              <a:alpha val="4000"/>
            </a:srgbClr>
          </a:solidFill>
          <a:ln/>
        </p:spPr>
      </p:sp>
      <p:sp>
        <p:nvSpPr>
          <p:cNvPr id="6" name="Text 4"/>
          <p:cNvSpPr/>
          <p:nvPr/>
        </p:nvSpPr>
        <p:spPr>
          <a:xfrm>
            <a:off x="1230868" y="3233023"/>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Network Segment</a:t>
            </a:r>
            <a:endParaRPr lang="en-US" sz="1900" dirty="0"/>
          </a:p>
        </p:txBody>
      </p:sp>
      <p:sp>
        <p:nvSpPr>
          <p:cNvPr id="7" name="Text 5"/>
          <p:cNvSpPr/>
          <p:nvPr/>
        </p:nvSpPr>
        <p:spPr>
          <a:xfrm>
            <a:off x="7565827" y="3233023"/>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IP Address Range</a:t>
            </a:r>
            <a:endParaRPr lang="en-US" sz="1900" dirty="0"/>
          </a:p>
        </p:txBody>
      </p:sp>
      <p:sp>
        <p:nvSpPr>
          <p:cNvPr id="8" name="Shape 6"/>
          <p:cNvSpPr/>
          <p:nvPr/>
        </p:nvSpPr>
        <p:spPr>
          <a:xfrm>
            <a:off x="983933" y="3783806"/>
            <a:ext cx="12662416" cy="706517"/>
          </a:xfrm>
          <a:prstGeom prst="rect">
            <a:avLst/>
          </a:prstGeom>
          <a:solidFill>
            <a:srgbClr val="000000">
              <a:alpha val="4000"/>
            </a:srgbClr>
          </a:solidFill>
          <a:ln/>
        </p:spPr>
      </p:sp>
      <p:sp>
        <p:nvSpPr>
          <p:cNvPr id="9" name="Text 7"/>
          <p:cNvSpPr/>
          <p:nvPr/>
        </p:nvSpPr>
        <p:spPr>
          <a:xfrm>
            <a:off x="1230868" y="3939540"/>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Management Network</a:t>
            </a:r>
            <a:endParaRPr lang="en-US" sz="1900" dirty="0"/>
          </a:p>
        </p:txBody>
      </p:sp>
      <p:sp>
        <p:nvSpPr>
          <p:cNvPr id="10" name="Text 8"/>
          <p:cNvSpPr/>
          <p:nvPr/>
        </p:nvSpPr>
        <p:spPr>
          <a:xfrm>
            <a:off x="7565827" y="3939540"/>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192.168.20.0/24</a:t>
            </a:r>
            <a:endParaRPr lang="en-US" sz="1900" dirty="0"/>
          </a:p>
        </p:txBody>
      </p:sp>
      <p:sp>
        <p:nvSpPr>
          <p:cNvPr id="11" name="Shape 9"/>
          <p:cNvSpPr/>
          <p:nvPr/>
        </p:nvSpPr>
        <p:spPr>
          <a:xfrm>
            <a:off x="983933" y="4490323"/>
            <a:ext cx="12662416" cy="706517"/>
          </a:xfrm>
          <a:prstGeom prst="rect">
            <a:avLst/>
          </a:prstGeom>
          <a:solidFill>
            <a:srgbClr val="FFFFFF">
              <a:alpha val="4000"/>
            </a:srgbClr>
          </a:solidFill>
          <a:ln/>
        </p:spPr>
      </p:sp>
      <p:sp>
        <p:nvSpPr>
          <p:cNvPr id="12" name="Text 10"/>
          <p:cNvSpPr/>
          <p:nvPr/>
        </p:nvSpPr>
        <p:spPr>
          <a:xfrm>
            <a:off x="1230868" y="4646057"/>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VoIP</a:t>
            </a:r>
            <a:endParaRPr lang="en-US" sz="1900" dirty="0"/>
          </a:p>
        </p:txBody>
      </p:sp>
      <p:sp>
        <p:nvSpPr>
          <p:cNvPr id="13" name="Text 11"/>
          <p:cNvSpPr/>
          <p:nvPr/>
        </p:nvSpPr>
        <p:spPr>
          <a:xfrm>
            <a:off x="7565827" y="4646057"/>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10.10.10.0/24</a:t>
            </a:r>
            <a:endParaRPr lang="en-US" sz="1900" dirty="0"/>
          </a:p>
        </p:txBody>
      </p:sp>
      <p:sp>
        <p:nvSpPr>
          <p:cNvPr id="14" name="Shape 12"/>
          <p:cNvSpPr/>
          <p:nvPr/>
        </p:nvSpPr>
        <p:spPr>
          <a:xfrm>
            <a:off x="983933" y="5196840"/>
            <a:ext cx="12662416" cy="706517"/>
          </a:xfrm>
          <a:prstGeom prst="rect">
            <a:avLst/>
          </a:prstGeom>
          <a:solidFill>
            <a:srgbClr val="000000">
              <a:alpha val="4000"/>
            </a:srgbClr>
          </a:solidFill>
          <a:ln/>
        </p:spPr>
      </p:sp>
      <p:sp>
        <p:nvSpPr>
          <p:cNvPr id="15" name="Text 13"/>
          <p:cNvSpPr/>
          <p:nvPr/>
        </p:nvSpPr>
        <p:spPr>
          <a:xfrm>
            <a:off x="1230868" y="5352574"/>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DMZ</a:t>
            </a:r>
            <a:endParaRPr lang="en-US" sz="1900" dirty="0"/>
          </a:p>
        </p:txBody>
      </p:sp>
      <p:sp>
        <p:nvSpPr>
          <p:cNvPr id="16" name="Text 14"/>
          <p:cNvSpPr/>
          <p:nvPr/>
        </p:nvSpPr>
        <p:spPr>
          <a:xfrm>
            <a:off x="7565827" y="5352574"/>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10.11.11.0/27</a:t>
            </a:r>
            <a:endParaRPr lang="en-US" sz="1900" dirty="0"/>
          </a:p>
        </p:txBody>
      </p:sp>
      <p:sp>
        <p:nvSpPr>
          <p:cNvPr id="17" name="Shape 15"/>
          <p:cNvSpPr/>
          <p:nvPr/>
        </p:nvSpPr>
        <p:spPr>
          <a:xfrm>
            <a:off x="983933" y="5903357"/>
            <a:ext cx="12662416" cy="706517"/>
          </a:xfrm>
          <a:prstGeom prst="rect">
            <a:avLst/>
          </a:prstGeom>
          <a:solidFill>
            <a:srgbClr val="FFFFFF">
              <a:alpha val="4000"/>
            </a:srgbClr>
          </a:solidFill>
          <a:ln/>
        </p:spPr>
      </p:sp>
      <p:sp>
        <p:nvSpPr>
          <p:cNvPr id="18" name="Text 16"/>
          <p:cNvSpPr/>
          <p:nvPr/>
        </p:nvSpPr>
        <p:spPr>
          <a:xfrm>
            <a:off x="1230868" y="6059091"/>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Public Addresses (ISP1)</a:t>
            </a:r>
            <a:endParaRPr lang="en-US" sz="1900" dirty="0"/>
          </a:p>
        </p:txBody>
      </p:sp>
      <p:sp>
        <p:nvSpPr>
          <p:cNvPr id="19" name="Text 17"/>
          <p:cNvSpPr/>
          <p:nvPr/>
        </p:nvSpPr>
        <p:spPr>
          <a:xfrm>
            <a:off x="7565827" y="6059091"/>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105.100.50.0/30</a:t>
            </a:r>
            <a:endParaRPr lang="en-US" sz="1900" dirty="0"/>
          </a:p>
        </p:txBody>
      </p:sp>
      <p:sp>
        <p:nvSpPr>
          <p:cNvPr id="20" name="Shape 18"/>
          <p:cNvSpPr/>
          <p:nvPr/>
        </p:nvSpPr>
        <p:spPr>
          <a:xfrm>
            <a:off x="983933" y="6609874"/>
            <a:ext cx="12662416" cy="706517"/>
          </a:xfrm>
          <a:prstGeom prst="rect">
            <a:avLst/>
          </a:prstGeom>
          <a:solidFill>
            <a:srgbClr val="000000">
              <a:alpha val="4000"/>
            </a:srgbClr>
          </a:solidFill>
          <a:ln/>
        </p:spPr>
      </p:sp>
      <p:sp>
        <p:nvSpPr>
          <p:cNvPr id="21" name="Text 19"/>
          <p:cNvSpPr/>
          <p:nvPr/>
        </p:nvSpPr>
        <p:spPr>
          <a:xfrm>
            <a:off x="1230868" y="6765608"/>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Public Addresses (ISP2)</a:t>
            </a:r>
            <a:endParaRPr lang="en-US" sz="1900" dirty="0"/>
          </a:p>
        </p:txBody>
      </p:sp>
      <p:sp>
        <p:nvSpPr>
          <p:cNvPr id="22" name="Text 20"/>
          <p:cNvSpPr/>
          <p:nvPr/>
        </p:nvSpPr>
        <p:spPr>
          <a:xfrm>
            <a:off x="7565827" y="6765608"/>
            <a:ext cx="5833705" cy="395049"/>
          </a:xfrm>
          <a:prstGeom prst="rect">
            <a:avLst/>
          </a:prstGeom>
          <a:noFill/>
          <a:ln/>
        </p:spPr>
        <p:txBody>
          <a:bodyPr wrap="non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197.200.100.0/30</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45970"/>
          </a:xfrm>
          <a:prstGeom prst="rect">
            <a:avLst/>
          </a:prstGeom>
        </p:spPr>
      </p:pic>
      <p:pic>
        <p:nvPicPr>
          <p:cNvPr id="3" name="Image 1" descr="preencoded.png"/>
          <p:cNvPicPr>
            <a:picLocks noChangeAspect="1"/>
          </p:cNvPicPr>
          <p:nvPr/>
        </p:nvPicPr>
        <p:blipFill>
          <a:blip r:embed="rId4"/>
          <a:stretch>
            <a:fillRect/>
          </a:stretch>
        </p:blipFill>
        <p:spPr>
          <a:xfrm>
            <a:off x="3273504" y="204549"/>
            <a:ext cx="8083272" cy="1636871"/>
          </a:xfrm>
          <a:prstGeom prst="rect">
            <a:avLst/>
          </a:prstGeom>
        </p:spPr>
      </p:pic>
      <p:sp>
        <p:nvSpPr>
          <p:cNvPr id="4" name="Text 0"/>
          <p:cNvSpPr/>
          <p:nvPr/>
        </p:nvSpPr>
        <p:spPr>
          <a:xfrm>
            <a:off x="968693" y="2496622"/>
            <a:ext cx="7871579" cy="481370"/>
          </a:xfrm>
          <a:prstGeom prst="rect">
            <a:avLst/>
          </a:prstGeom>
          <a:noFill/>
          <a:ln/>
        </p:spPr>
        <p:txBody>
          <a:bodyPr wrap="none" lIns="0" tIns="0" rIns="0" bIns="0" rtlCol="0" anchor="t"/>
          <a:lstStyle/>
          <a:p>
            <a:pPr marL="0" indent="0">
              <a:lnSpc>
                <a:spcPts val="3750"/>
              </a:lnSpc>
              <a:buNone/>
            </a:pPr>
            <a:r>
              <a:rPr lang="en-US" sz="3000" dirty="0">
                <a:solidFill>
                  <a:srgbClr val="00002E"/>
                </a:solidFill>
                <a:latin typeface="Nunito Semi Bold" pitchFamily="34" charset="0"/>
                <a:ea typeface="Nunito Semi Bold" pitchFamily="34" charset="-122"/>
                <a:cs typeface="Nunito Semi Bold" pitchFamily="34" charset="-120"/>
              </a:rPr>
              <a:t>VLAN Configuration and Inter-VLAN Routing</a:t>
            </a:r>
            <a:endParaRPr lang="en-US" sz="3000" dirty="0"/>
          </a:p>
        </p:txBody>
      </p:sp>
      <p:sp>
        <p:nvSpPr>
          <p:cNvPr id="5" name="Text 1"/>
          <p:cNvSpPr/>
          <p:nvPr/>
        </p:nvSpPr>
        <p:spPr>
          <a:xfrm>
            <a:off x="968693" y="3223498"/>
            <a:ext cx="12692896" cy="261937"/>
          </a:xfrm>
          <a:prstGeom prst="rect">
            <a:avLst/>
          </a:prstGeom>
          <a:noFill/>
          <a:ln/>
        </p:spPr>
        <p:txBody>
          <a:bodyPr wrap="none" lIns="0" tIns="0" rIns="0" bIns="0" rtlCol="0" anchor="t"/>
          <a:lstStyle/>
          <a:p>
            <a:pPr marL="0" indent="0">
              <a:lnSpc>
                <a:spcPts val="2050"/>
              </a:lnSpc>
              <a:buNone/>
            </a:pPr>
            <a:r>
              <a:rPr lang="en-US" dirty="0">
                <a:solidFill>
                  <a:srgbClr val="00002E"/>
                </a:solidFill>
                <a:latin typeface="PT Sans"/>
                <a:ea typeface="PT Sans" pitchFamily="34" charset="-122"/>
                <a:cs typeface="PT Sans" pitchFamily="34" charset="-120"/>
              </a:rPr>
              <a:t>CloudNexus will implement VLANs to segment the network logically:</a:t>
            </a:r>
            <a:endParaRPr lang="en-US">
              <a:latin typeface="PT Sans"/>
              <a:cs typeface="Calibri"/>
            </a:endParaRPr>
          </a:p>
        </p:txBody>
      </p:sp>
      <p:sp>
        <p:nvSpPr>
          <p:cNvPr id="6" name="Shape 2"/>
          <p:cNvSpPr/>
          <p:nvPr/>
        </p:nvSpPr>
        <p:spPr>
          <a:xfrm>
            <a:off x="968693" y="3853577"/>
            <a:ext cx="368260" cy="368260"/>
          </a:xfrm>
          <a:prstGeom prst="roundRect">
            <a:avLst>
              <a:gd name="adj" fmla="val 66671"/>
            </a:avLst>
          </a:prstGeom>
          <a:solidFill>
            <a:srgbClr val="F3F3FF"/>
          </a:solidFill>
          <a:ln w="15240">
            <a:solidFill>
              <a:srgbClr val="2D4DF2"/>
            </a:solidFill>
            <a:prstDash val="solid"/>
          </a:ln>
        </p:spPr>
      </p:sp>
      <p:sp>
        <p:nvSpPr>
          <p:cNvPr id="7" name="Text 3"/>
          <p:cNvSpPr/>
          <p:nvPr/>
        </p:nvSpPr>
        <p:spPr>
          <a:xfrm>
            <a:off x="1083469" y="3922157"/>
            <a:ext cx="138708" cy="231100"/>
          </a:xfrm>
          <a:prstGeom prst="rect">
            <a:avLst/>
          </a:prstGeom>
          <a:noFill/>
          <a:ln/>
        </p:spPr>
        <p:txBody>
          <a:bodyPr wrap="none" lIns="0" tIns="0" rIns="0" bIns="0" rtlCol="0" anchor="t"/>
          <a:lstStyle/>
          <a:p>
            <a:pPr marL="0" indent="0" algn="ctr">
              <a:lnSpc>
                <a:spcPts val="1800"/>
              </a:lnSpc>
              <a:buNone/>
            </a:pPr>
            <a:r>
              <a:rPr lang="en-US" sz="1800" dirty="0">
                <a:solidFill>
                  <a:srgbClr val="00002E"/>
                </a:solidFill>
                <a:latin typeface="Nunito Semi Bold" pitchFamily="34" charset="0"/>
                <a:ea typeface="Nunito Semi Bold" pitchFamily="34" charset="-122"/>
                <a:cs typeface="Nunito Semi Bold" pitchFamily="34" charset="-120"/>
              </a:rPr>
              <a:t>1</a:t>
            </a:r>
            <a:endParaRPr lang="en-US" sz="1800" dirty="0"/>
          </a:p>
        </p:txBody>
      </p:sp>
      <p:sp>
        <p:nvSpPr>
          <p:cNvPr id="8" name="Text 4"/>
          <p:cNvSpPr/>
          <p:nvPr/>
        </p:nvSpPr>
        <p:spPr>
          <a:xfrm>
            <a:off x="1500545" y="3853577"/>
            <a:ext cx="1925598" cy="240625"/>
          </a:xfrm>
          <a:prstGeom prst="rect">
            <a:avLst/>
          </a:prstGeom>
          <a:noFill/>
          <a:ln/>
        </p:spPr>
        <p:txBody>
          <a:bodyPr wrap="none" lIns="0" tIns="0" rIns="0" bIns="0" rtlCol="0" anchor="t"/>
          <a:lstStyle/>
          <a:p>
            <a:pPr marL="0" indent="0">
              <a:lnSpc>
                <a:spcPts val="1850"/>
              </a:lnSpc>
              <a:buNone/>
            </a:pPr>
            <a:r>
              <a:rPr lang="en-US" sz="2000" dirty="0">
                <a:solidFill>
                  <a:srgbClr val="00002E"/>
                </a:solidFill>
                <a:latin typeface="Nunito Semi Bold"/>
                <a:ea typeface="Nunito Semi Bold" pitchFamily="34" charset="-122"/>
                <a:cs typeface="Nunito Semi Bold" pitchFamily="34" charset="-120"/>
              </a:rPr>
              <a:t>VLAN 199: Blackhole</a:t>
            </a:r>
            <a:endParaRPr lang="en-US" sz="2000">
              <a:latin typeface="Nunito Semi Bold"/>
              <a:cs typeface="Calibri"/>
            </a:endParaRPr>
          </a:p>
        </p:txBody>
      </p:sp>
      <p:sp>
        <p:nvSpPr>
          <p:cNvPr id="9" name="Text 5"/>
          <p:cNvSpPr/>
          <p:nvPr/>
        </p:nvSpPr>
        <p:spPr>
          <a:xfrm>
            <a:off x="1500545" y="4192310"/>
            <a:ext cx="3590092" cy="261937"/>
          </a:xfrm>
          <a:prstGeom prst="rect">
            <a:avLst/>
          </a:prstGeom>
          <a:noFill/>
          <a:ln/>
        </p:spPr>
        <p:txBody>
          <a:bodyPr wrap="none" lIns="0" tIns="0" rIns="0" bIns="0" rtlCol="0" anchor="t"/>
          <a:lstStyle/>
          <a:p>
            <a:pPr marL="0" indent="0">
              <a:lnSpc>
                <a:spcPts val="2050"/>
              </a:lnSpc>
              <a:buNone/>
            </a:pPr>
            <a:r>
              <a:rPr lang="en-US" dirty="0">
                <a:solidFill>
                  <a:srgbClr val="00002E"/>
                </a:solidFill>
                <a:latin typeface="PT Sans"/>
                <a:ea typeface="PT Sans" pitchFamily="34" charset="-122"/>
                <a:cs typeface="PT Sans" pitchFamily="34" charset="-120"/>
              </a:rPr>
              <a:t>For unused ports</a:t>
            </a:r>
            <a:endParaRPr lang="en-US">
              <a:latin typeface="PT Sans"/>
              <a:cs typeface="Calibri"/>
            </a:endParaRPr>
          </a:p>
        </p:txBody>
      </p:sp>
      <p:sp>
        <p:nvSpPr>
          <p:cNvPr id="10" name="Shape 6"/>
          <p:cNvSpPr/>
          <p:nvPr/>
        </p:nvSpPr>
        <p:spPr>
          <a:xfrm>
            <a:off x="5254228" y="3853577"/>
            <a:ext cx="368260" cy="368260"/>
          </a:xfrm>
          <a:prstGeom prst="roundRect">
            <a:avLst>
              <a:gd name="adj" fmla="val 66671"/>
            </a:avLst>
          </a:prstGeom>
          <a:solidFill>
            <a:srgbClr val="F3F3FF"/>
          </a:solidFill>
          <a:ln w="15240">
            <a:solidFill>
              <a:srgbClr val="018CE1"/>
            </a:solidFill>
            <a:prstDash val="solid"/>
          </a:ln>
        </p:spPr>
      </p:sp>
      <p:sp>
        <p:nvSpPr>
          <p:cNvPr id="11" name="Text 7"/>
          <p:cNvSpPr/>
          <p:nvPr/>
        </p:nvSpPr>
        <p:spPr>
          <a:xfrm>
            <a:off x="5369004" y="3922157"/>
            <a:ext cx="138708" cy="231100"/>
          </a:xfrm>
          <a:prstGeom prst="rect">
            <a:avLst/>
          </a:prstGeom>
          <a:noFill/>
          <a:ln/>
        </p:spPr>
        <p:txBody>
          <a:bodyPr wrap="none" lIns="0" tIns="0" rIns="0" bIns="0" rtlCol="0" anchor="t"/>
          <a:lstStyle/>
          <a:p>
            <a:pPr marL="0" indent="0" algn="ctr">
              <a:lnSpc>
                <a:spcPts val="1800"/>
              </a:lnSpc>
              <a:buNone/>
            </a:pPr>
            <a:r>
              <a:rPr lang="en-US" sz="1800" dirty="0">
                <a:solidFill>
                  <a:srgbClr val="00002E"/>
                </a:solidFill>
                <a:latin typeface="Nunito Semi Bold" pitchFamily="34" charset="0"/>
                <a:ea typeface="Nunito Semi Bold" pitchFamily="34" charset="-122"/>
                <a:cs typeface="Nunito Semi Bold" pitchFamily="34" charset="-120"/>
              </a:rPr>
              <a:t>2</a:t>
            </a:r>
            <a:endParaRPr lang="en-US" sz="1800" dirty="0"/>
          </a:p>
        </p:txBody>
      </p:sp>
      <p:sp>
        <p:nvSpPr>
          <p:cNvPr id="12" name="Text 8"/>
          <p:cNvSpPr/>
          <p:nvPr/>
        </p:nvSpPr>
        <p:spPr>
          <a:xfrm>
            <a:off x="5786080" y="3853577"/>
            <a:ext cx="1925598" cy="240625"/>
          </a:xfrm>
          <a:prstGeom prst="rect">
            <a:avLst/>
          </a:prstGeom>
          <a:noFill/>
          <a:ln/>
        </p:spPr>
        <p:txBody>
          <a:bodyPr wrap="none" lIns="0" tIns="0" rIns="0" bIns="0" rtlCol="0" anchor="t"/>
          <a:lstStyle/>
          <a:p>
            <a:pPr marL="0" indent="0">
              <a:lnSpc>
                <a:spcPts val="1850"/>
              </a:lnSpc>
              <a:buNone/>
            </a:pPr>
            <a:r>
              <a:rPr lang="en-US" sz="2000" dirty="0">
                <a:solidFill>
                  <a:srgbClr val="00002E"/>
                </a:solidFill>
                <a:latin typeface="Nunito Semi Bold"/>
                <a:ea typeface="Nunito Semi Bold" pitchFamily="34" charset="-122"/>
                <a:cs typeface="Nunito Semi Bold" pitchFamily="34" charset="-120"/>
              </a:rPr>
              <a:t>VLAN 10: </a:t>
            </a:r>
            <a:endParaRPr lang="en-US" sz="2000">
              <a:latin typeface="Nunito Semi Bold"/>
              <a:cs typeface="Calibri"/>
            </a:endParaRPr>
          </a:p>
        </p:txBody>
      </p:sp>
      <p:sp>
        <p:nvSpPr>
          <p:cNvPr id="13" name="Text 9"/>
          <p:cNvSpPr/>
          <p:nvPr/>
        </p:nvSpPr>
        <p:spPr>
          <a:xfrm>
            <a:off x="5786080" y="4192310"/>
            <a:ext cx="3590092" cy="261937"/>
          </a:xfrm>
          <a:prstGeom prst="rect">
            <a:avLst/>
          </a:prstGeom>
          <a:noFill/>
          <a:ln/>
        </p:spPr>
        <p:txBody>
          <a:bodyPr wrap="none" lIns="0" tIns="0" rIns="0" bIns="0" rtlCol="0" anchor="t"/>
          <a:lstStyle/>
          <a:p>
            <a:pPr marL="0" indent="0">
              <a:lnSpc>
                <a:spcPts val="2050"/>
              </a:lnSpc>
              <a:buNone/>
            </a:pPr>
            <a:r>
              <a:rPr lang="en-US" dirty="0">
                <a:solidFill>
                  <a:srgbClr val="00002E"/>
                </a:solidFill>
                <a:latin typeface="PT Sans"/>
                <a:ea typeface="PT Sans" pitchFamily="34" charset="-122"/>
                <a:cs typeface="PT Sans" pitchFamily="34" charset="-120"/>
              </a:rPr>
              <a:t>For sales &amp; marketing</a:t>
            </a:r>
            <a:endParaRPr lang="en-US">
              <a:latin typeface="PT Sans"/>
              <a:cs typeface="Calibri"/>
            </a:endParaRPr>
          </a:p>
        </p:txBody>
      </p:sp>
      <p:sp>
        <p:nvSpPr>
          <p:cNvPr id="14" name="Text 10"/>
          <p:cNvSpPr/>
          <p:nvPr/>
        </p:nvSpPr>
        <p:spPr>
          <a:xfrm>
            <a:off x="5786080" y="4552355"/>
            <a:ext cx="3590092" cy="261937"/>
          </a:xfrm>
          <a:prstGeom prst="rect">
            <a:avLst/>
          </a:prstGeom>
          <a:noFill/>
          <a:ln/>
        </p:spPr>
        <p:txBody>
          <a:bodyPr wrap="none" lIns="0" tIns="0" rIns="0" bIns="0" rtlCol="0" anchor="t"/>
          <a:lstStyle/>
          <a:p>
            <a:pPr marL="0" indent="0">
              <a:lnSpc>
                <a:spcPts val="2050"/>
              </a:lnSpc>
              <a:buNone/>
            </a:pPr>
            <a:endParaRPr lang="en-US" sz="1250" dirty="0"/>
          </a:p>
        </p:txBody>
      </p:sp>
      <p:sp>
        <p:nvSpPr>
          <p:cNvPr id="15" name="Shape 11"/>
          <p:cNvSpPr/>
          <p:nvPr/>
        </p:nvSpPr>
        <p:spPr>
          <a:xfrm>
            <a:off x="9539764" y="3853577"/>
            <a:ext cx="368260" cy="368260"/>
          </a:xfrm>
          <a:prstGeom prst="roundRect">
            <a:avLst>
              <a:gd name="adj" fmla="val 66671"/>
            </a:avLst>
          </a:prstGeom>
          <a:solidFill>
            <a:srgbClr val="F3F3FF"/>
          </a:solidFill>
          <a:ln w="15240">
            <a:solidFill>
              <a:srgbClr val="DA33BF"/>
            </a:solidFill>
            <a:prstDash val="solid"/>
          </a:ln>
        </p:spPr>
      </p:sp>
      <p:sp>
        <p:nvSpPr>
          <p:cNvPr id="16" name="Text 12"/>
          <p:cNvSpPr/>
          <p:nvPr/>
        </p:nvSpPr>
        <p:spPr>
          <a:xfrm>
            <a:off x="9654540" y="3922157"/>
            <a:ext cx="138708" cy="231100"/>
          </a:xfrm>
          <a:prstGeom prst="rect">
            <a:avLst/>
          </a:prstGeom>
          <a:noFill/>
          <a:ln/>
        </p:spPr>
        <p:txBody>
          <a:bodyPr wrap="none" lIns="0" tIns="0" rIns="0" bIns="0" rtlCol="0" anchor="t"/>
          <a:lstStyle/>
          <a:p>
            <a:pPr marL="0" indent="0" algn="ctr">
              <a:lnSpc>
                <a:spcPts val="1800"/>
              </a:lnSpc>
              <a:buNone/>
            </a:pPr>
            <a:r>
              <a:rPr lang="en-US" sz="1800" dirty="0">
                <a:solidFill>
                  <a:srgbClr val="00002E"/>
                </a:solidFill>
                <a:latin typeface="Nunito Semi Bold" pitchFamily="34" charset="0"/>
                <a:ea typeface="Nunito Semi Bold" pitchFamily="34" charset="-122"/>
                <a:cs typeface="Nunito Semi Bold" pitchFamily="34" charset="-120"/>
              </a:rPr>
              <a:t>3</a:t>
            </a:r>
            <a:endParaRPr lang="en-US" sz="1800" dirty="0"/>
          </a:p>
        </p:txBody>
      </p:sp>
      <p:sp>
        <p:nvSpPr>
          <p:cNvPr id="17" name="Text 13"/>
          <p:cNvSpPr/>
          <p:nvPr/>
        </p:nvSpPr>
        <p:spPr>
          <a:xfrm>
            <a:off x="10071616" y="3853577"/>
            <a:ext cx="1925598" cy="240625"/>
          </a:xfrm>
          <a:prstGeom prst="rect">
            <a:avLst/>
          </a:prstGeom>
          <a:noFill/>
          <a:ln/>
        </p:spPr>
        <p:txBody>
          <a:bodyPr wrap="none" lIns="0" tIns="0" rIns="0" bIns="0" rtlCol="0" anchor="t"/>
          <a:lstStyle/>
          <a:p>
            <a:pPr marL="0" indent="0">
              <a:lnSpc>
                <a:spcPts val="1850"/>
              </a:lnSpc>
              <a:buNone/>
            </a:pPr>
            <a:r>
              <a:rPr lang="en-US" sz="2000" dirty="0">
                <a:solidFill>
                  <a:srgbClr val="00002E"/>
                </a:solidFill>
                <a:latin typeface="Nunito Semi Bold"/>
                <a:ea typeface="Nunito Semi Bold" pitchFamily="34" charset="-122"/>
                <a:cs typeface="Nunito Semi Bold" pitchFamily="34" charset="-120"/>
              </a:rPr>
              <a:t>VLAN 20:</a:t>
            </a:r>
            <a:endParaRPr lang="en-US" sz="2000">
              <a:latin typeface="Nunito Semi Bold"/>
              <a:cs typeface="Calibri"/>
            </a:endParaRPr>
          </a:p>
        </p:txBody>
      </p:sp>
      <p:sp>
        <p:nvSpPr>
          <p:cNvPr id="18" name="Text 14"/>
          <p:cNvSpPr/>
          <p:nvPr/>
        </p:nvSpPr>
        <p:spPr>
          <a:xfrm>
            <a:off x="10071616" y="4192310"/>
            <a:ext cx="3590092" cy="261937"/>
          </a:xfrm>
          <a:prstGeom prst="rect">
            <a:avLst/>
          </a:prstGeom>
          <a:noFill/>
          <a:ln/>
        </p:spPr>
        <p:txBody>
          <a:bodyPr wrap="none" lIns="0" tIns="0" rIns="0" bIns="0" rtlCol="0" anchor="t"/>
          <a:lstStyle/>
          <a:p>
            <a:pPr marL="0" indent="0">
              <a:lnSpc>
                <a:spcPts val="2050"/>
              </a:lnSpc>
              <a:buNone/>
            </a:pPr>
            <a:r>
              <a:rPr lang="en-US" dirty="0">
                <a:solidFill>
                  <a:srgbClr val="00002E"/>
                </a:solidFill>
                <a:latin typeface="PT Sans"/>
                <a:ea typeface="PT Sans" pitchFamily="34" charset="-122"/>
                <a:cs typeface="PT Sans" pitchFamily="34" charset="-120"/>
              </a:rPr>
              <a:t>For HR &amp; logistic</a:t>
            </a:r>
            <a:endParaRPr lang="en-US">
              <a:latin typeface="PT Sans"/>
              <a:cs typeface="Calibri"/>
            </a:endParaRPr>
          </a:p>
        </p:txBody>
      </p:sp>
      <p:sp>
        <p:nvSpPr>
          <p:cNvPr id="19" name="Text 15"/>
          <p:cNvSpPr/>
          <p:nvPr/>
        </p:nvSpPr>
        <p:spPr>
          <a:xfrm>
            <a:off x="10071616" y="4552355"/>
            <a:ext cx="3590092" cy="261937"/>
          </a:xfrm>
          <a:prstGeom prst="rect">
            <a:avLst/>
          </a:prstGeom>
          <a:noFill/>
          <a:ln/>
        </p:spPr>
        <p:txBody>
          <a:bodyPr wrap="none" lIns="0" tIns="0" rIns="0" bIns="0" rtlCol="0" anchor="t"/>
          <a:lstStyle/>
          <a:p>
            <a:pPr marL="0" indent="0">
              <a:lnSpc>
                <a:spcPts val="2050"/>
              </a:lnSpc>
              <a:buNone/>
            </a:pPr>
            <a:endParaRPr lang="en-US" sz="1250" dirty="0"/>
          </a:p>
        </p:txBody>
      </p:sp>
      <p:sp>
        <p:nvSpPr>
          <p:cNvPr id="20" name="Shape 16"/>
          <p:cNvSpPr/>
          <p:nvPr/>
        </p:nvSpPr>
        <p:spPr>
          <a:xfrm>
            <a:off x="968693" y="5161955"/>
            <a:ext cx="368260" cy="368260"/>
          </a:xfrm>
          <a:prstGeom prst="roundRect">
            <a:avLst>
              <a:gd name="adj" fmla="val 66671"/>
            </a:avLst>
          </a:prstGeom>
          <a:solidFill>
            <a:srgbClr val="F3F3FF"/>
          </a:solidFill>
          <a:ln w="15240">
            <a:solidFill>
              <a:srgbClr val="2D4DF2"/>
            </a:solidFill>
            <a:prstDash val="solid"/>
          </a:ln>
        </p:spPr>
      </p:sp>
      <p:sp>
        <p:nvSpPr>
          <p:cNvPr id="21" name="Text 17"/>
          <p:cNvSpPr/>
          <p:nvPr/>
        </p:nvSpPr>
        <p:spPr>
          <a:xfrm>
            <a:off x="1083469" y="5230535"/>
            <a:ext cx="138708" cy="231100"/>
          </a:xfrm>
          <a:prstGeom prst="rect">
            <a:avLst/>
          </a:prstGeom>
          <a:noFill/>
          <a:ln/>
        </p:spPr>
        <p:txBody>
          <a:bodyPr wrap="none" lIns="0" tIns="0" rIns="0" bIns="0" rtlCol="0" anchor="t"/>
          <a:lstStyle/>
          <a:p>
            <a:pPr marL="0" indent="0" algn="ctr">
              <a:lnSpc>
                <a:spcPts val="1800"/>
              </a:lnSpc>
              <a:buNone/>
            </a:pPr>
            <a:r>
              <a:rPr lang="en-US" sz="1800" dirty="0">
                <a:solidFill>
                  <a:srgbClr val="00002E"/>
                </a:solidFill>
                <a:latin typeface="Nunito Semi Bold" pitchFamily="34" charset="0"/>
                <a:ea typeface="Nunito Semi Bold" pitchFamily="34" charset="-122"/>
                <a:cs typeface="Nunito Semi Bold" pitchFamily="34" charset="-120"/>
              </a:rPr>
              <a:t>4</a:t>
            </a:r>
            <a:endParaRPr lang="en-US" sz="1800" dirty="0"/>
          </a:p>
        </p:txBody>
      </p:sp>
      <p:sp>
        <p:nvSpPr>
          <p:cNvPr id="22" name="Text 18"/>
          <p:cNvSpPr/>
          <p:nvPr/>
        </p:nvSpPr>
        <p:spPr>
          <a:xfrm>
            <a:off x="1500545" y="5161955"/>
            <a:ext cx="1925598" cy="240625"/>
          </a:xfrm>
          <a:prstGeom prst="rect">
            <a:avLst/>
          </a:prstGeom>
          <a:noFill/>
          <a:ln/>
        </p:spPr>
        <p:txBody>
          <a:bodyPr wrap="none" lIns="0" tIns="0" rIns="0" bIns="0" rtlCol="0" anchor="t"/>
          <a:lstStyle/>
          <a:p>
            <a:pPr marL="0" indent="0">
              <a:lnSpc>
                <a:spcPts val="1850"/>
              </a:lnSpc>
              <a:buNone/>
            </a:pPr>
            <a:r>
              <a:rPr lang="en-US" sz="2000" dirty="0">
                <a:solidFill>
                  <a:srgbClr val="00002E"/>
                </a:solidFill>
                <a:latin typeface="Nunito Semi Bold"/>
                <a:ea typeface="Nunito Semi Bold" pitchFamily="34" charset="-122"/>
                <a:cs typeface="Nunito Semi Bold" pitchFamily="34" charset="-120"/>
              </a:rPr>
              <a:t>VLAN 120: VoIP</a:t>
            </a:r>
            <a:endParaRPr lang="en-US" sz="2000">
              <a:latin typeface="Nunito Semi Bold"/>
              <a:cs typeface="Calibri"/>
            </a:endParaRPr>
          </a:p>
        </p:txBody>
      </p:sp>
      <p:sp>
        <p:nvSpPr>
          <p:cNvPr id="23" name="Text 19"/>
          <p:cNvSpPr/>
          <p:nvPr/>
        </p:nvSpPr>
        <p:spPr>
          <a:xfrm>
            <a:off x="1500545" y="5500687"/>
            <a:ext cx="3590092" cy="261937"/>
          </a:xfrm>
          <a:prstGeom prst="rect">
            <a:avLst/>
          </a:prstGeom>
          <a:noFill/>
          <a:ln/>
        </p:spPr>
        <p:txBody>
          <a:bodyPr wrap="none" lIns="0" tIns="0" rIns="0" bIns="0" rtlCol="0" anchor="t"/>
          <a:lstStyle/>
          <a:p>
            <a:pPr marL="0" indent="0">
              <a:lnSpc>
                <a:spcPts val="2050"/>
              </a:lnSpc>
              <a:buNone/>
            </a:pPr>
            <a:r>
              <a:rPr lang="en-US" dirty="0">
                <a:solidFill>
                  <a:srgbClr val="00002E"/>
                </a:solidFill>
                <a:latin typeface="PT Sans"/>
                <a:ea typeface="PT Sans" pitchFamily="34" charset="-122"/>
                <a:cs typeface="PT Sans" pitchFamily="34" charset="-120"/>
              </a:rPr>
              <a:t>For Voice over IP communications</a:t>
            </a:r>
            <a:endParaRPr lang="en-US">
              <a:latin typeface="PT Sans"/>
              <a:cs typeface="Calibri"/>
            </a:endParaRPr>
          </a:p>
        </p:txBody>
      </p:sp>
      <p:sp>
        <p:nvSpPr>
          <p:cNvPr id="24" name="Shape 20"/>
          <p:cNvSpPr/>
          <p:nvPr/>
        </p:nvSpPr>
        <p:spPr>
          <a:xfrm>
            <a:off x="5254228" y="5161955"/>
            <a:ext cx="368260" cy="368260"/>
          </a:xfrm>
          <a:prstGeom prst="roundRect">
            <a:avLst>
              <a:gd name="adj" fmla="val 66671"/>
            </a:avLst>
          </a:prstGeom>
          <a:solidFill>
            <a:srgbClr val="F3F3FF"/>
          </a:solidFill>
          <a:ln w="15240">
            <a:solidFill>
              <a:srgbClr val="018CE1"/>
            </a:solidFill>
            <a:prstDash val="solid"/>
          </a:ln>
        </p:spPr>
      </p:sp>
      <p:sp>
        <p:nvSpPr>
          <p:cNvPr id="25" name="Text 21"/>
          <p:cNvSpPr/>
          <p:nvPr/>
        </p:nvSpPr>
        <p:spPr>
          <a:xfrm>
            <a:off x="5369004" y="5230535"/>
            <a:ext cx="138708" cy="231100"/>
          </a:xfrm>
          <a:prstGeom prst="rect">
            <a:avLst/>
          </a:prstGeom>
          <a:noFill/>
          <a:ln/>
        </p:spPr>
        <p:txBody>
          <a:bodyPr wrap="none" lIns="0" tIns="0" rIns="0" bIns="0" rtlCol="0" anchor="t"/>
          <a:lstStyle/>
          <a:p>
            <a:pPr marL="0" indent="0" algn="ctr">
              <a:lnSpc>
                <a:spcPts val="1800"/>
              </a:lnSpc>
              <a:buNone/>
            </a:pPr>
            <a:r>
              <a:rPr lang="en-US" sz="1800" dirty="0">
                <a:solidFill>
                  <a:srgbClr val="00002E"/>
                </a:solidFill>
                <a:latin typeface="Nunito Semi Bold" pitchFamily="34" charset="0"/>
                <a:ea typeface="Nunito Semi Bold" pitchFamily="34" charset="-122"/>
                <a:cs typeface="Nunito Semi Bold" pitchFamily="34" charset="-120"/>
              </a:rPr>
              <a:t>5</a:t>
            </a:r>
            <a:endParaRPr lang="en-US" sz="1800" dirty="0"/>
          </a:p>
        </p:txBody>
      </p:sp>
      <p:sp>
        <p:nvSpPr>
          <p:cNvPr id="26" name="Text 22"/>
          <p:cNvSpPr/>
          <p:nvPr/>
        </p:nvSpPr>
        <p:spPr>
          <a:xfrm>
            <a:off x="5786080" y="5161955"/>
            <a:ext cx="1925598" cy="240625"/>
          </a:xfrm>
          <a:prstGeom prst="rect">
            <a:avLst/>
          </a:prstGeom>
          <a:noFill/>
          <a:ln/>
        </p:spPr>
        <p:txBody>
          <a:bodyPr wrap="none" lIns="0" tIns="0" rIns="0" bIns="0" rtlCol="0" anchor="t"/>
          <a:lstStyle/>
          <a:p>
            <a:pPr marL="0" indent="0">
              <a:lnSpc>
                <a:spcPts val="1850"/>
              </a:lnSpc>
              <a:buNone/>
            </a:pPr>
            <a:r>
              <a:rPr lang="en-US" sz="2000" dirty="0">
                <a:solidFill>
                  <a:srgbClr val="00002E"/>
                </a:solidFill>
                <a:latin typeface="Nunito Semi Bold"/>
                <a:ea typeface="Nunito Semi Bold" pitchFamily="34" charset="-122"/>
                <a:cs typeface="Nunito Semi Bold" pitchFamily="34" charset="-120"/>
              </a:rPr>
              <a:t>vlan 30 :</a:t>
            </a:r>
            <a:endParaRPr lang="en-US" sz="2000">
              <a:latin typeface="Nunito Semi Bold"/>
              <a:cs typeface="Calibri"/>
            </a:endParaRPr>
          </a:p>
        </p:txBody>
      </p:sp>
      <p:sp>
        <p:nvSpPr>
          <p:cNvPr id="27" name="Text 23"/>
          <p:cNvSpPr/>
          <p:nvPr/>
        </p:nvSpPr>
        <p:spPr>
          <a:xfrm>
            <a:off x="5786080" y="5500687"/>
            <a:ext cx="3590092" cy="261937"/>
          </a:xfrm>
          <a:prstGeom prst="rect">
            <a:avLst/>
          </a:prstGeom>
          <a:noFill/>
          <a:ln/>
        </p:spPr>
        <p:txBody>
          <a:bodyPr wrap="none" lIns="0" tIns="0" rIns="0" bIns="0" rtlCol="0" anchor="t"/>
          <a:lstStyle/>
          <a:p>
            <a:pPr marL="0" indent="0">
              <a:lnSpc>
                <a:spcPts val="2050"/>
              </a:lnSpc>
              <a:buNone/>
            </a:pPr>
            <a:r>
              <a:rPr lang="en-US" dirty="0">
                <a:solidFill>
                  <a:srgbClr val="00002E"/>
                </a:solidFill>
                <a:latin typeface="PT Sans"/>
                <a:ea typeface="PT Sans" pitchFamily="34" charset="-122"/>
                <a:cs typeface="PT Sans" pitchFamily="34" charset="-120"/>
              </a:rPr>
              <a:t>For Accounting &amp; financial</a:t>
            </a:r>
            <a:endParaRPr lang="en-US">
              <a:latin typeface="Calibri"/>
              <a:cs typeface="Calibri"/>
            </a:endParaRPr>
          </a:p>
        </p:txBody>
      </p:sp>
      <p:sp>
        <p:nvSpPr>
          <p:cNvPr id="28" name="Text 24"/>
          <p:cNvSpPr/>
          <p:nvPr/>
        </p:nvSpPr>
        <p:spPr>
          <a:xfrm>
            <a:off x="5786080" y="5860733"/>
            <a:ext cx="3590092" cy="261937"/>
          </a:xfrm>
          <a:prstGeom prst="rect">
            <a:avLst/>
          </a:prstGeom>
          <a:noFill/>
          <a:ln/>
        </p:spPr>
        <p:txBody>
          <a:bodyPr wrap="none" lIns="0" tIns="0" rIns="0" bIns="0" rtlCol="0" anchor="t"/>
          <a:lstStyle/>
          <a:p>
            <a:pPr marL="0" indent="0">
              <a:lnSpc>
                <a:spcPts val="2050"/>
              </a:lnSpc>
              <a:buNone/>
            </a:pPr>
            <a:endParaRPr lang="en-US" sz="1250" dirty="0"/>
          </a:p>
        </p:txBody>
      </p:sp>
      <p:sp>
        <p:nvSpPr>
          <p:cNvPr id="29" name="Shape 25"/>
          <p:cNvSpPr/>
          <p:nvPr/>
        </p:nvSpPr>
        <p:spPr>
          <a:xfrm>
            <a:off x="9539764" y="5161955"/>
            <a:ext cx="368260" cy="368260"/>
          </a:xfrm>
          <a:prstGeom prst="roundRect">
            <a:avLst>
              <a:gd name="adj" fmla="val 66671"/>
            </a:avLst>
          </a:prstGeom>
          <a:solidFill>
            <a:srgbClr val="F3F3FF"/>
          </a:solidFill>
          <a:ln w="15240">
            <a:solidFill>
              <a:srgbClr val="DA33BF"/>
            </a:solidFill>
            <a:prstDash val="solid"/>
          </a:ln>
        </p:spPr>
      </p:sp>
      <p:sp>
        <p:nvSpPr>
          <p:cNvPr id="30" name="Text 26"/>
          <p:cNvSpPr/>
          <p:nvPr/>
        </p:nvSpPr>
        <p:spPr>
          <a:xfrm>
            <a:off x="9654540" y="5230535"/>
            <a:ext cx="138708" cy="231100"/>
          </a:xfrm>
          <a:prstGeom prst="rect">
            <a:avLst/>
          </a:prstGeom>
          <a:noFill/>
          <a:ln/>
        </p:spPr>
        <p:txBody>
          <a:bodyPr wrap="none" lIns="0" tIns="0" rIns="0" bIns="0" rtlCol="0" anchor="t"/>
          <a:lstStyle/>
          <a:p>
            <a:pPr marL="0" indent="0" algn="ctr">
              <a:lnSpc>
                <a:spcPts val="1800"/>
              </a:lnSpc>
              <a:buNone/>
            </a:pPr>
            <a:r>
              <a:rPr lang="en-US" sz="1800" dirty="0">
                <a:solidFill>
                  <a:srgbClr val="00002E"/>
                </a:solidFill>
                <a:latin typeface="Nunito Semi Bold" pitchFamily="34" charset="0"/>
                <a:ea typeface="Nunito Semi Bold" pitchFamily="34" charset="-122"/>
                <a:cs typeface="Nunito Semi Bold" pitchFamily="34" charset="-120"/>
              </a:rPr>
              <a:t>6</a:t>
            </a:r>
            <a:endParaRPr lang="en-US" sz="1800" dirty="0"/>
          </a:p>
        </p:txBody>
      </p:sp>
      <p:sp>
        <p:nvSpPr>
          <p:cNvPr id="31" name="Text 27"/>
          <p:cNvSpPr/>
          <p:nvPr/>
        </p:nvSpPr>
        <p:spPr>
          <a:xfrm>
            <a:off x="10071616" y="5161955"/>
            <a:ext cx="1925598" cy="240625"/>
          </a:xfrm>
          <a:prstGeom prst="rect">
            <a:avLst/>
          </a:prstGeom>
          <a:noFill/>
          <a:ln/>
        </p:spPr>
        <p:txBody>
          <a:bodyPr wrap="none" lIns="0" tIns="0" rIns="0" bIns="0" rtlCol="0" anchor="t"/>
          <a:lstStyle/>
          <a:p>
            <a:pPr marL="0" indent="0">
              <a:lnSpc>
                <a:spcPts val="1850"/>
              </a:lnSpc>
              <a:buNone/>
            </a:pPr>
            <a:r>
              <a:rPr lang="en-US" sz="2000" dirty="0">
                <a:solidFill>
                  <a:srgbClr val="00002E"/>
                </a:solidFill>
                <a:latin typeface="Nunito Semi Bold"/>
                <a:ea typeface="Nunito Semi Bold" pitchFamily="34" charset="-122"/>
                <a:cs typeface="Nunito Semi Bold" pitchFamily="34" charset="-120"/>
              </a:rPr>
              <a:t>Vlan 40 : </a:t>
            </a:r>
            <a:endParaRPr lang="en-US" sz="2000">
              <a:latin typeface="Nunito Semi Bold"/>
              <a:cs typeface="Calibri"/>
            </a:endParaRPr>
          </a:p>
        </p:txBody>
      </p:sp>
      <p:sp>
        <p:nvSpPr>
          <p:cNvPr id="32" name="Text 28"/>
          <p:cNvSpPr/>
          <p:nvPr/>
        </p:nvSpPr>
        <p:spPr>
          <a:xfrm>
            <a:off x="10071616" y="5500687"/>
            <a:ext cx="3590092" cy="261937"/>
          </a:xfrm>
          <a:prstGeom prst="rect">
            <a:avLst/>
          </a:prstGeom>
          <a:noFill/>
          <a:ln/>
        </p:spPr>
        <p:txBody>
          <a:bodyPr wrap="none" lIns="0" tIns="0" rIns="0" bIns="0" rtlCol="0" anchor="t"/>
          <a:lstStyle/>
          <a:p>
            <a:pPr marL="0" indent="0">
              <a:lnSpc>
                <a:spcPts val="2050"/>
              </a:lnSpc>
              <a:buNone/>
            </a:pPr>
            <a:r>
              <a:rPr lang="en-US" dirty="0">
                <a:solidFill>
                  <a:srgbClr val="00002E"/>
                </a:solidFill>
                <a:latin typeface="PT Sans"/>
                <a:ea typeface="PT Sans" pitchFamily="34" charset="-122"/>
                <a:cs typeface="PT Sans" pitchFamily="34" charset="-120"/>
              </a:rPr>
              <a:t>For Admin</a:t>
            </a:r>
            <a:endParaRPr lang="en-US">
              <a:latin typeface="PT Sans"/>
              <a:cs typeface="Calibri"/>
            </a:endParaRPr>
          </a:p>
        </p:txBody>
      </p:sp>
      <p:sp>
        <p:nvSpPr>
          <p:cNvPr id="33" name="Shape 29"/>
          <p:cNvSpPr/>
          <p:nvPr/>
        </p:nvSpPr>
        <p:spPr>
          <a:xfrm>
            <a:off x="968693" y="6470333"/>
            <a:ext cx="368260" cy="368260"/>
          </a:xfrm>
          <a:prstGeom prst="roundRect">
            <a:avLst>
              <a:gd name="adj" fmla="val 66671"/>
            </a:avLst>
          </a:prstGeom>
          <a:solidFill>
            <a:srgbClr val="F3F3FF"/>
          </a:solidFill>
          <a:ln w="15240">
            <a:solidFill>
              <a:srgbClr val="2D4DF2"/>
            </a:solidFill>
            <a:prstDash val="solid"/>
          </a:ln>
        </p:spPr>
      </p:sp>
      <p:sp>
        <p:nvSpPr>
          <p:cNvPr id="34" name="Text 30"/>
          <p:cNvSpPr/>
          <p:nvPr/>
        </p:nvSpPr>
        <p:spPr>
          <a:xfrm>
            <a:off x="1083469" y="6538913"/>
            <a:ext cx="138708" cy="231100"/>
          </a:xfrm>
          <a:prstGeom prst="rect">
            <a:avLst/>
          </a:prstGeom>
          <a:noFill/>
          <a:ln/>
        </p:spPr>
        <p:txBody>
          <a:bodyPr wrap="none" lIns="0" tIns="0" rIns="0" bIns="0" rtlCol="0" anchor="t"/>
          <a:lstStyle/>
          <a:p>
            <a:pPr marL="0" indent="0" algn="ctr">
              <a:lnSpc>
                <a:spcPts val="1800"/>
              </a:lnSpc>
              <a:buNone/>
            </a:pPr>
            <a:r>
              <a:rPr lang="en-US" sz="1800" dirty="0">
                <a:solidFill>
                  <a:srgbClr val="00002E"/>
                </a:solidFill>
                <a:latin typeface="Nunito Semi Bold" pitchFamily="34" charset="0"/>
                <a:ea typeface="Nunito Semi Bold" pitchFamily="34" charset="-122"/>
                <a:cs typeface="Nunito Semi Bold" pitchFamily="34" charset="-120"/>
              </a:rPr>
              <a:t>7</a:t>
            </a:r>
            <a:endParaRPr lang="en-US" sz="1800" dirty="0"/>
          </a:p>
        </p:txBody>
      </p:sp>
      <p:sp>
        <p:nvSpPr>
          <p:cNvPr id="35" name="Text 31"/>
          <p:cNvSpPr/>
          <p:nvPr/>
        </p:nvSpPr>
        <p:spPr>
          <a:xfrm>
            <a:off x="1500545" y="6470333"/>
            <a:ext cx="1925598" cy="240625"/>
          </a:xfrm>
          <a:prstGeom prst="rect">
            <a:avLst/>
          </a:prstGeom>
          <a:noFill/>
          <a:ln/>
        </p:spPr>
        <p:txBody>
          <a:bodyPr wrap="none" lIns="0" tIns="0" rIns="0" bIns="0" rtlCol="0" anchor="t"/>
          <a:lstStyle/>
          <a:p>
            <a:pPr marL="0" indent="0">
              <a:lnSpc>
                <a:spcPts val="1850"/>
              </a:lnSpc>
              <a:buNone/>
            </a:pPr>
            <a:r>
              <a:rPr lang="en-US" sz="2000" dirty="0">
                <a:solidFill>
                  <a:srgbClr val="00002E"/>
                </a:solidFill>
                <a:latin typeface="Nunito Semi Bold"/>
                <a:ea typeface="Nunito Semi Bold" pitchFamily="34" charset="-122"/>
                <a:cs typeface="Nunito Semi Bold" pitchFamily="34" charset="-120"/>
              </a:rPr>
              <a:t>vlan 50 : ICT</a:t>
            </a:r>
            <a:endParaRPr lang="en-US" sz="2000">
              <a:latin typeface="Nunito Semi Bold"/>
              <a:cs typeface="Calibri"/>
            </a:endParaRPr>
          </a:p>
        </p:txBody>
      </p:sp>
      <p:sp>
        <p:nvSpPr>
          <p:cNvPr id="36" name="Text 32"/>
          <p:cNvSpPr/>
          <p:nvPr/>
        </p:nvSpPr>
        <p:spPr>
          <a:xfrm>
            <a:off x="1500545" y="6809065"/>
            <a:ext cx="12161044" cy="261937"/>
          </a:xfrm>
          <a:prstGeom prst="rect">
            <a:avLst/>
          </a:prstGeom>
          <a:noFill/>
          <a:ln/>
        </p:spPr>
        <p:txBody>
          <a:bodyPr wrap="none" lIns="0" tIns="0" rIns="0" bIns="0" rtlCol="0" anchor="t"/>
          <a:lstStyle/>
          <a:p>
            <a:pPr marL="0" indent="0">
              <a:lnSpc>
                <a:spcPts val="2050"/>
              </a:lnSpc>
              <a:buNone/>
            </a:pPr>
            <a:r>
              <a:rPr lang="en-US" dirty="0">
                <a:solidFill>
                  <a:srgbClr val="00002E"/>
                </a:solidFill>
                <a:latin typeface="PT Sans"/>
                <a:ea typeface="PT Sans" pitchFamily="34" charset="-122"/>
                <a:cs typeface="PT Sans" pitchFamily="34" charset="-120"/>
              </a:rPr>
              <a:t>For ICT </a:t>
            </a:r>
            <a:endParaRPr lang="en-US">
              <a:latin typeface="PT Sans"/>
              <a:cs typeface="Calibri"/>
            </a:endParaRPr>
          </a:p>
        </p:txBody>
      </p:sp>
      <p:sp>
        <p:nvSpPr>
          <p:cNvPr id="37" name="Text 33"/>
          <p:cNvSpPr/>
          <p:nvPr/>
        </p:nvSpPr>
        <p:spPr>
          <a:xfrm>
            <a:off x="968693" y="7255073"/>
            <a:ext cx="12692896" cy="523875"/>
          </a:xfrm>
          <a:prstGeom prst="rect">
            <a:avLst/>
          </a:prstGeom>
          <a:noFill/>
          <a:ln/>
        </p:spPr>
        <p:txBody>
          <a:bodyPr wrap="square" lIns="0" tIns="0" rIns="0" bIns="0" rtlCol="0" anchor="t"/>
          <a:lstStyle/>
          <a:p>
            <a:pPr marL="0" indent="0">
              <a:lnSpc>
                <a:spcPts val="2050"/>
              </a:lnSpc>
              <a:buNone/>
            </a:pPr>
            <a:r>
              <a:rPr lang="en-US" b="1" dirty="0">
                <a:solidFill>
                  <a:srgbClr val="00002E"/>
                </a:solidFill>
                <a:latin typeface="PT Sans"/>
                <a:ea typeface="PT Sans" pitchFamily="34" charset="-122"/>
                <a:cs typeface="PT Sans" pitchFamily="34" charset="-120"/>
              </a:rPr>
              <a:t>Inter-VLAN routing will be configured on the multilayer switch to allow communication between devices in different departments. This setup ensures efficient network segmentation while maintaining necessary connectivity.</a:t>
            </a:r>
            <a:endParaRPr lang="en-US" b="1">
              <a:latin typeface="PT Sans"/>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68693" y="339447"/>
            <a:ext cx="3754874" cy="363141"/>
          </a:xfrm>
          <a:prstGeom prst="rect">
            <a:avLst/>
          </a:prstGeom>
          <a:noFill/>
          <a:ln/>
        </p:spPr>
        <p:txBody>
          <a:bodyPr wrap="none" lIns="0" tIns="0" rIns="0" bIns="0" rtlCol="0" anchor="t"/>
          <a:lstStyle/>
          <a:p>
            <a:pPr marL="0" indent="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Advanced Network Features</a:t>
            </a:r>
            <a:endParaRPr lang="en-US" sz="2250" dirty="0"/>
          </a:p>
        </p:txBody>
      </p:sp>
      <p:sp>
        <p:nvSpPr>
          <p:cNvPr id="3" name="Text 1"/>
          <p:cNvSpPr/>
          <p:nvPr/>
        </p:nvSpPr>
        <p:spPr>
          <a:xfrm>
            <a:off x="968693" y="887730"/>
            <a:ext cx="12692896" cy="197525"/>
          </a:xfrm>
          <a:prstGeom prst="rect">
            <a:avLst/>
          </a:prstGeom>
          <a:noFill/>
          <a:ln/>
        </p:spPr>
        <p:txBody>
          <a:bodyPr wrap="none" lIns="0" tIns="0" rIns="0" bIns="0" rtlCol="0" anchor="t"/>
          <a:lstStyle/>
          <a:p>
            <a:pPr marL="0" indent="0">
              <a:lnSpc>
                <a:spcPts val="1550"/>
              </a:lnSpc>
              <a:buNone/>
            </a:pPr>
            <a:r>
              <a:rPr lang="en-US" sz="1600" dirty="0">
                <a:solidFill>
                  <a:srgbClr val="00002E"/>
                </a:solidFill>
                <a:latin typeface="PT Sans"/>
                <a:ea typeface="PT Sans" pitchFamily="34" charset="-122"/>
                <a:cs typeface="PT Sans" pitchFamily="34" charset="-120"/>
              </a:rPr>
              <a:t>CloudNexus is implementing several advanced network features to enhance performance, security, and reliability:</a:t>
            </a:r>
            <a:endParaRPr lang="en-US" sz="1600">
              <a:latin typeface="PT Sans"/>
              <a:cs typeface="Calibri"/>
            </a:endParaRPr>
          </a:p>
        </p:txBody>
      </p:sp>
      <p:pic>
        <p:nvPicPr>
          <p:cNvPr id="4" name="Image 0" descr="preencoded.png"/>
          <p:cNvPicPr>
            <a:picLocks noChangeAspect="1"/>
          </p:cNvPicPr>
          <p:nvPr/>
        </p:nvPicPr>
        <p:blipFill>
          <a:blip r:embed="rId3"/>
          <a:stretch>
            <a:fillRect/>
          </a:stretch>
        </p:blipFill>
        <p:spPr>
          <a:xfrm>
            <a:off x="968693" y="1436117"/>
            <a:ext cx="617220" cy="1471255"/>
          </a:xfrm>
          <a:prstGeom prst="rect">
            <a:avLst/>
          </a:prstGeom>
        </p:spPr>
      </p:pic>
      <p:sp>
        <p:nvSpPr>
          <p:cNvPr id="5" name="Text 2"/>
          <p:cNvSpPr/>
          <p:nvPr/>
        </p:nvSpPr>
        <p:spPr>
          <a:xfrm>
            <a:off x="1797560" y="1519708"/>
            <a:ext cx="3029213" cy="1082717"/>
          </a:xfrm>
          <a:prstGeom prst="rect">
            <a:avLst/>
          </a:prstGeom>
          <a:noFill/>
          <a:ln/>
        </p:spPr>
        <p:txBody>
          <a:bodyPr wrap="none" lIns="0" tIns="0" rIns="0" bIns="0" rtlCol="0" anchor="t"/>
          <a:lstStyle/>
          <a:p>
            <a:pPr marL="0" indent="0" algn="l">
              <a:lnSpc>
                <a:spcPts val="1400"/>
              </a:lnSpc>
              <a:buNone/>
            </a:pPr>
            <a:r>
              <a:rPr lang="en-US" sz="2000" dirty="0">
                <a:solidFill>
                  <a:srgbClr val="00002E"/>
                </a:solidFill>
                <a:latin typeface="Nunito Semi Bold"/>
                <a:cs typeface="Calibri"/>
              </a:rPr>
              <a:t>EtherChannel</a:t>
            </a:r>
            <a:endParaRPr lang="en-US" sz="2000" dirty="0">
              <a:latin typeface="Nunito Semi Bold"/>
              <a:cs typeface="Calibri"/>
            </a:endParaRPr>
          </a:p>
        </p:txBody>
      </p:sp>
      <p:sp>
        <p:nvSpPr>
          <p:cNvPr id="6" name="Text 3"/>
          <p:cNvSpPr/>
          <p:nvPr/>
        </p:nvSpPr>
        <p:spPr>
          <a:xfrm>
            <a:off x="1797559" y="1854849"/>
            <a:ext cx="11890534" cy="197525"/>
          </a:xfrm>
          <a:prstGeom prst="rect">
            <a:avLst/>
          </a:prstGeom>
          <a:noFill/>
          <a:ln/>
        </p:spPr>
        <p:txBody>
          <a:bodyPr wrap="none" lIns="0" tIns="0" rIns="0" bIns="0" rtlCol="0" anchor="t"/>
          <a:lstStyle/>
          <a:p>
            <a:pPr marL="0" indent="0" algn="l">
              <a:lnSpc>
                <a:spcPts val="1550"/>
              </a:lnSpc>
              <a:buNone/>
            </a:pPr>
            <a:r>
              <a:rPr lang="en-US" dirty="0">
                <a:solidFill>
                  <a:srgbClr val="00002E"/>
                </a:solidFill>
                <a:latin typeface="PT Sans"/>
                <a:ea typeface="PT Sans" pitchFamily="34" charset="-122"/>
                <a:cs typeface="PT Sans" pitchFamily="34" charset="-120"/>
              </a:rPr>
              <a:t>Link Aggregation Control Protocol (LACP) for improved performance</a:t>
            </a:r>
            <a:endParaRPr lang="en-US">
              <a:latin typeface="PT Sans"/>
              <a:cs typeface="Calibri"/>
            </a:endParaRPr>
          </a:p>
        </p:txBody>
      </p:sp>
      <p:pic>
        <p:nvPicPr>
          <p:cNvPr id="7" name="Image 1" descr="preencoded.png"/>
          <p:cNvPicPr>
            <a:picLocks noChangeAspect="1"/>
          </p:cNvPicPr>
          <p:nvPr/>
        </p:nvPicPr>
        <p:blipFill>
          <a:blip r:embed="rId4"/>
          <a:stretch>
            <a:fillRect/>
          </a:stretch>
        </p:blipFill>
        <p:spPr>
          <a:xfrm>
            <a:off x="3321559" y="2204452"/>
            <a:ext cx="5869211" cy="765100"/>
          </a:xfrm>
          <a:prstGeom prst="rect">
            <a:avLst/>
          </a:prstGeom>
        </p:spPr>
      </p:pic>
      <p:pic>
        <p:nvPicPr>
          <p:cNvPr id="8" name="Image 2" descr="preencoded.png"/>
          <p:cNvPicPr>
            <a:picLocks noChangeAspect="1"/>
          </p:cNvPicPr>
          <p:nvPr/>
        </p:nvPicPr>
        <p:blipFill>
          <a:blip r:embed="rId5"/>
          <a:stretch>
            <a:fillRect/>
          </a:stretch>
        </p:blipFill>
        <p:spPr>
          <a:xfrm>
            <a:off x="915685" y="3556728"/>
            <a:ext cx="670228" cy="4321642"/>
          </a:xfrm>
          <a:prstGeom prst="rect">
            <a:avLst/>
          </a:prstGeom>
        </p:spPr>
      </p:pic>
      <p:sp>
        <p:nvSpPr>
          <p:cNvPr id="9" name="Text 4"/>
          <p:cNvSpPr/>
          <p:nvPr/>
        </p:nvSpPr>
        <p:spPr>
          <a:xfrm>
            <a:off x="1771055" y="3759591"/>
            <a:ext cx="1452205" cy="181570"/>
          </a:xfrm>
          <a:prstGeom prst="rect">
            <a:avLst/>
          </a:prstGeom>
          <a:noFill/>
          <a:ln/>
        </p:spPr>
        <p:txBody>
          <a:bodyPr wrap="none" lIns="0" tIns="0" rIns="0" bIns="0" rtlCol="0" anchor="t"/>
          <a:lstStyle/>
          <a:p>
            <a:pPr marL="0" indent="0" algn="l">
              <a:lnSpc>
                <a:spcPts val="1400"/>
              </a:lnSpc>
              <a:buNone/>
            </a:pPr>
            <a:r>
              <a:rPr lang="en-US" sz="2000" dirty="0">
                <a:solidFill>
                  <a:srgbClr val="00002E"/>
                </a:solidFill>
                <a:latin typeface="Nunito Semi Bold"/>
                <a:ea typeface="Nunito Semi Bold" pitchFamily="34" charset="-122"/>
                <a:cs typeface="Nunito Semi Bold" pitchFamily="34" charset="-120"/>
              </a:rPr>
              <a:t>STP Enhancements</a:t>
            </a:r>
            <a:endParaRPr lang="en-US" sz="2000">
              <a:latin typeface="Nunito Semi Bold"/>
              <a:cs typeface="Calibri"/>
            </a:endParaRPr>
          </a:p>
        </p:txBody>
      </p:sp>
      <p:pic>
        <p:nvPicPr>
          <p:cNvPr id="11" name="Image 3" descr="preencoded.png"/>
          <p:cNvPicPr>
            <a:picLocks noChangeAspect="1"/>
          </p:cNvPicPr>
          <p:nvPr/>
        </p:nvPicPr>
        <p:blipFill>
          <a:blip r:embed="rId6"/>
          <a:stretch>
            <a:fillRect/>
          </a:stretch>
        </p:blipFill>
        <p:spPr>
          <a:xfrm>
            <a:off x="3308308" y="4351568"/>
            <a:ext cx="6119692" cy="3491170"/>
          </a:xfrm>
          <a:prstGeom prst="rect">
            <a:avLst/>
          </a:prstGeom>
        </p:spPr>
      </p:pic>
      <p:sp>
        <p:nvSpPr>
          <p:cNvPr id="12" name="Text 6"/>
          <p:cNvSpPr/>
          <p:nvPr/>
        </p:nvSpPr>
        <p:spPr>
          <a:xfrm>
            <a:off x="3652863" y="6099759"/>
            <a:ext cx="11890534" cy="197525"/>
          </a:xfrm>
          <a:prstGeom prst="rect">
            <a:avLst/>
          </a:prstGeom>
          <a:noFill/>
          <a:ln/>
        </p:spPr>
        <p:txBody>
          <a:bodyPr wrap="none" lIns="0" tIns="0" rIns="0" bIns="0" rtlCol="0" anchor="t"/>
          <a:lstStyle/>
          <a:p>
            <a:pPr marL="0" indent="0" algn="l">
              <a:lnSpc>
                <a:spcPts val="1550"/>
              </a:lnSpc>
              <a:buNone/>
            </a:pPr>
            <a:endParaRPr lang="en-US" sz="950" dirty="0"/>
          </a:p>
        </p:txBody>
      </p:sp>
      <p:sp>
        <p:nvSpPr>
          <p:cNvPr id="18" name="Text 9"/>
          <p:cNvSpPr/>
          <p:nvPr/>
        </p:nvSpPr>
        <p:spPr>
          <a:xfrm>
            <a:off x="1771055" y="9535358"/>
            <a:ext cx="1452205" cy="181570"/>
          </a:xfrm>
          <a:prstGeom prst="rect">
            <a:avLst/>
          </a:prstGeom>
          <a:noFill/>
          <a:ln/>
        </p:spPr>
        <p:txBody>
          <a:bodyPr wrap="none" lIns="0" tIns="0" rIns="0" bIns="0" rtlCol="0" anchor="t"/>
          <a:lstStyle/>
          <a:p>
            <a:pPr marL="0" indent="0" algn="l">
              <a:lnSpc>
                <a:spcPts val="1400"/>
              </a:lnSpc>
              <a:buNone/>
            </a:pPr>
            <a:r>
              <a:rPr lang="en-US" sz="1100" dirty="0">
                <a:solidFill>
                  <a:srgbClr val="00002E"/>
                </a:solidFill>
                <a:latin typeface="Nunito Semi Bold" pitchFamily="34" charset="0"/>
                <a:ea typeface="Nunito Semi Bold" pitchFamily="34" charset="-122"/>
                <a:cs typeface="Nunito Semi Bold" pitchFamily="34" charset="-120"/>
              </a:rPr>
              <a:t>OSPF</a:t>
            </a:r>
            <a:endParaRPr lang="en-US" sz="1100" dirty="0"/>
          </a:p>
        </p:txBody>
      </p:sp>
      <p:sp>
        <p:nvSpPr>
          <p:cNvPr id="19" name="Text 10"/>
          <p:cNvSpPr/>
          <p:nvPr/>
        </p:nvSpPr>
        <p:spPr>
          <a:xfrm>
            <a:off x="1771055" y="9790986"/>
            <a:ext cx="11890534" cy="197525"/>
          </a:xfrm>
          <a:prstGeom prst="rect">
            <a:avLst/>
          </a:prstGeom>
          <a:noFill/>
          <a:ln/>
        </p:spPr>
        <p:txBody>
          <a:bodyPr wrap="none" lIns="0" tIns="0" rIns="0" bIns="0" rtlCol="0" anchor="t"/>
          <a:lstStyle/>
          <a:p>
            <a:pPr marL="0" indent="0" algn="l">
              <a:lnSpc>
                <a:spcPts val="1550"/>
              </a:lnSpc>
              <a:buNone/>
            </a:pPr>
            <a:r>
              <a:rPr lang="en-US" sz="950" dirty="0">
                <a:solidFill>
                  <a:srgbClr val="00002E"/>
                </a:solidFill>
                <a:latin typeface="PT Sans" pitchFamily="34" charset="0"/>
                <a:ea typeface="PT Sans" pitchFamily="34" charset="-122"/>
                <a:cs typeface="PT Sans" pitchFamily="34" charset="-120"/>
              </a:rPr>
              <a:t>Open Shortest Path First routing protocol for efficient route advertisement</a:t>
            </a:r>
            <a:endParaRPr lang="en-US" sz="950" dirty="0"/>
          </a:p>
        </p:txBody>
      </p:sp>
      <p:sp>
        <p:nvSpPr>
          <p:cNvPr id="21" name="Text 11"/>
          <p:cNvSpPr/>
          <p:nvPr/>
        </p:nvSpPr>
        <p:spPr>
          <a:xfrm>
            <a:off x="1771055" y="12617648"/>
            <a:ext cx="11890534" cy="197525"/>
          </a:xfrm>
          <a:prstGeom prst="rect">
            <a:avLst/>
          </a:prstGeom>
          <a:noFill/>
          <a:ln/>
        </p:spPr>
        <p:txBody>
          <a:bodyPr wrap="none" lIns="0" tIns="0" rIns="0" bIns="0" rtlCol="0" anchor="t"/>
          <a:lstStyle/>
          <a:p>
            <a:pPr marL="0" indent="0" algn="l">
              <a:lnSpc>
                <a:spcPts val="1550"/>
              </a:lnSpc>
              <a:buNone/>
            </a:pPr>
            <a:endParaRPr lang="en-US" sz="950" dirty="0"/>
          </a:p>
        </p:txBody>
      </p:sp>
      <p:sp>
        <p:nvSpPr>
          <p:cNvPr id="22" name="Text 12"/>
          <p:cNvSpPr/>
          <p:nvPr/>
        </p:nvSpPr>
        <p:spPr>
          <a:xfrm>
            <a:off x="1771055" y="12889230"/>
            <a:ext cx="11890534" cy="197525"/>
          </a:xfrm>
          <a:prstGeom prst="rect">
            <a:avLst/>
          </a:prstGeom>
          <a:noFill/>
          <a:ln/>
        </p:spPr>
        <p:txBody>
          <a:bodyPr wrap="none" lIns="0" tIns="0" rIns="0" bIns="0" rtlCol="0" anchor="t"/>
          <a:lstStyle/>
          <a:p>
            <a:pPr marL="0" indent="0" algn="l">
              <a:lnSpc>
                <a:spcPts val="1550"/>
              </a:lnSpc>
              <a:buNone/>
            </a:pPr>
            <a:endParaRPr lang="en-US" sz="950" dirty="0"/>
          </a:p>
        </p:txBody>
      </p:sp>
      <p:sp>
        <p:nvSpPr>
          <p:cNvPr id="13" name="TextBox 12">
            <a:extLst>
              <a:ext uri="{FF2B5EF4-FFF2-40B4-BE49-F238E27FC236}">
                <a16:creationId xmlns:a16="http://schemas.microsoft.com/office/drawing/2014/main" id="{C0CF1747-2B22-895D-C2F5-F9F9E741A873}"/>
              </a:ext>
            </a:extLst>
          </p:cNvPr>
          <p:cNvSpPr txBox="1"/>
          <p:nvPr/>
        </p:nvSpPr>
        <p:spPr>
          <a:xfrm>
            <a:off x="1775791" y="3935895"/>
            <a:ext cx="7394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ea typeface="+mn-lt"/>
                <a:cs typeface="+mn-lt"/>
              </a:rPr>
              <a:t>BPDUguard</a:t>
            </a:r>
            <a:r>
              <a:rPr lang="en-US" dirty="0">
                <a:ea typeface="+mn-lt"/>
                <a:cs typeface="+mn-lt"/>
              </a:rPr>
              <a:t> and </a:t>
            </a:r>
            <a:r>
              <a:rPr lang="en-US" dirty="0" err="1">
                <a:ea typeface="+mn-lt"/>
                <a:cs typeface="+mn-lt"/>
              </a:rPr>
              <a:t>PortFast</a:t>
            </a:r>
            <a:r>
              <a:rPr lang="en-US" dirty="0">
                <a:ea typeface="+mn-lt"/>
                <a:cs typeface="+mn-lt"/>
              </a:rPr>
              <a:t> for faster port state transitions </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6"/>
          <p:cNvSpPr/>
          <p:nvPr/>
        </p:nvSpPr>
        <p:spPr>
          <a:xfrm>
            <a:off x="1771055" y="5900976"/>
            <a:ext cx="11890534" cy="197525"/>
          </a:xfrm>
          <a:prstGeom prst="rect">
            <a:avLst/>
          </a:prstGeom>
          <a:noFill/>
          <a:ln/>
        </p:spPr>
        <p:txBody>
          <a:bodyPr wrap="none" lIns="0" tIns="0" rIns="0" bIns="0" rtlCol="0" anchor="t"/>
          <a:lstStyle/>
          <a:p>
            <a:pPr marL="0" indent="0" algn="l">
              <a:lnSpc>
                <a:spcPts val="1550"/>
              </a:lnSpc>
              <a:buNone/>
            </a:pPr>
            <a:endParaRPr lang="en-US" sz="950" dirty="0"/>
          </a:p>
        </p:txBody>
      </p:sp>
      <p:pic>
        <p:nvPicPr>
          <p:cNvPr id="13" name="Image 4" descr="preencoded.png"/>
          <p:cNvPicPr>
            <a:picLocks noChangeAspect="1"/>
          </p:cNvPicPr>
          <p:nvPr/>
        </p:nvPicPr>
        <p:blipFill>
          <a:blip r:embed="rId3"/>
          <a:stretch>
            <a:fillRect/>
          </a:stretch>
        </p:blipFill>
        <p:spPr>
          <a:xfrm>
            <a:off x="1007746" y="735449"/>
            <a:ext cx="617220" cy="3190161"/>
          </a:xfrm>
          <a:prstGeom prst="rect">
            <a:avLst/>
          </a:prstGeom>
        </p:spPr>
      </p:pic>
      <p:sp>
        <p:nvSpPr>
          <p:cNvPr id="14" name="Text 7"/>
          <p:cNvSpPr/>
          <p:nvPr/>
        </p:nvSpPr>
        <p:spPr>
          <a:xfrm>
            <a:off x="1847255" y="734145"/>
            <a:ext cx="1452205" cy="181570"/>
          </a:xfrm>
          <a:prstGeom prst="rect">
            <a:avLst/>
          </a:prstGeom>
          <a:noFill/>
          <a:ln/>
        </p:spPr>
        <p:txBody>
          <a:bodyPr wrap="none" lIns="0" tIns="0" rIns="0" bIns="0" rtlCol="0" anchor="t"/>
          <a:lstStyle/>
          <a:p>
            <a:pPr marL="0" indent="0" algn="l">
              <a:lnSpc>
                <a:spcPts val="1400"/>
              </a:lnSpc>
              <a:buNone/>
            </a:pPr>
            <a:r>
              <a:rPr lang="en-US" sz="2000" dirty="0">
                <a:solidFill>
                  <a:srgbClr val="00002E"/>
                </a:solidFill>
                <a:latin typeface="Nunito Semi Bold"/>
                <a:ea typeface="Nunito Semi Bold" pitchFamily="34" charset="-122"/>
                <a:cs typeface="Nunito Semi Bold" pitchFamily="34" charset="-120"/>
              </a:rPr>
              <a:t>HSRP</a:t>
            </a:r>
            <a:endParaRPr lang="en-US" sz="2000">
              <a:latin typeface="Nunito Semi Bold"/>
              <a:cs typeface="Calibri"/>
            </a:endParaRPr>
          </a:p>
        </p:txBody>
      </p:sp>
      <p:sp>
        <p:nvSpPr>
          <p:cNvPr id="15" name="Text 8"/>
          <p:cNvSpPr/>
          <p:nvPr/>
        </p:nvSpPr>
        <p:spPr>
          <a:xfrm>
            <a:off x="1847255" y="1148798"/>
            <a:ext cx="11890534" cy="197525"/>
          </a:xfrm>
          <a:prstGeom prst="rect">
            <a:avLst/>
          </a:prstGeom>
          <a:noFill/>
          <a:ln/>
        </p:spPr>
        <p:txBody>
          <a:bodyPr wrap="none" lIns="0" tIns="0" rIns="0" bIns="0" rtlCol="0" anchor="t"/>
          <a:lstStyle/>
          <a:p>
            <a:pPr marL="0" indent="0" algn="l">
              <a:lnSpc>
                <a:spcPts val="1550"/>
              </a:lnSpc>
              <a:buNone/>
            </a:pPr>
            <a:r>
              <a:rPr lang="en-US" dirty="0">
                <a:solidFill>
                  <a:srgbClr val="00002E"/>
                </a:solidFill>
                <a:latin typeface="PT Sans"/>
                <a:ea typeface="PT Sans" pitchFamily="34" charset="-122"/>
                <a:cs typeface="PT Sans" pitchFamily="34" charset="-120"/>
              </a:rPr>
              <a:t>High-availability router protocol for load balancing and failover</a:t>
            </a:r>
            <a:endParaRPr lang="en-US">
              <a:latin typeface="PT Sans"/>
              <a:cs typeface="Calibri"/>
            </a:endParaRPr>
          </a:p>
        </p:txBody>
      </p:sp>
      <p:pic>
        <p:nvPicPr>
          <p:cNvPr id="16" name="Image 5" descr="preencoded.png"/>
          <p:cNvPicPr>
            <a:picLocks noChangeAspect="1"/>
          </p:cNvPicPr>
          <p:nvPr/>
        </p:nvPicPr>
        <p:blipFill>
          <a:blip r:embed="rId4"/>
          <a:stretch>
            <a:fillRect/>
          </a:stretch>
        </p:blipFill>
        <p:spPr>
          <a:xfrm>
            <a:off x="3079708" y="1536626"/>
            <a:ext cx="4996932" cy="2590022"/>
          </a:xfrm>
          <a:prstGeom prst="rect">
            <a:avLst/>
          </a:prstGeom>
        </p:spPr>
      </p:pic>
      <p:pic>
        <p:nvPicPr>
          <p:cNvPr id="17" name="Image 6" descr="preencoded.png"/>
          <p:cNvPicPr>
            <a:picLocks noChangeAspect="1"/>
          </p:cNvPicPr>
          <p:nvPr/>
        </p:nvPicPr>
        <p:blipFill>
          <a:blip r:embed="rId5"/>
          <a:stretch>
            <a:fillRect/>
          </a:stretch>
        </p:blipFill>
        <p:spPr>
          <a:xfrm>
            <a:off x="1007746" y="4199454"/>
            <a:ext cx="617220" cy="3798094"/>
          </a:xfrm>
          <a:prstGeom prst="rect">
            <a:avLst/>
          </a:prstGeom>
        </p:spPr>
      </p:pic>
      <p:sp>
        <p:nvSpPr>
          <p:cNvPr id="18" name="Text 9"/>
          <p:cNvSpPr/>
          <p:nvPr/>
        </p:nvSpPr>
        <p:spPr>
          <a:xfrm>
            <a:off x="1847254" y="4410908"/>
            <a:ext cx="1452205" cy="181570"/>
          </a:xfrm>
          <a:prstGeom prst="rect">
            <a:avLst/>
          </a:prstGeom>
          <a:noFill/>
          <a:ln/>
        </p:spPr>
        <p:txBody>
          <a:bodyPr wrap="none" lIns="0" tIns="0" rIns="0" bIns="0" rtlCol="0" anchor="t"/>
          <a:lstStyle/>
          <a:p>
            <a:pPr marL="0" indent="0" algn="l">
              <a:lnSpc>
                <a:spcPts val="1400"/>
              </a:lnSpc>
              <a:buNone/>
            </a:pPr>
            <a:r>
              <a:rPr lang="en-US" sz="2000" dirty="0">
                <a:solidFill>
                  <a:srgbClr val="00002E"/>
                </a:solidFill>
                <a:latin typeface="Nunito Semi Bold"/>
                <a:ea typeface="Nunito Semi Bold" pitchFamily="34" charset="-122"/>
                <a:cs typeface="Nunito Semi Bold" pitchFamily="34" charset="-120"/>
              </a:rPr>
              <a:t>OSPF</a:t>
            </a:r>
            <a:endParaRPr lang="en-US" sz="2000">
              <a:latin typeface="Nunito Semi Bold"/>
              <a:cs typeface="Calibri"/>
            </a:endParaRPr>
          </a:p>
        </p:txBody>
      </p:sp>
      <p:sp>
        <p:nvSpPr>
          <p:cNvPr id="19" name="Text 10"/>
          <p:cNvSpPr/>
          <p:nvPr/>
        </p:nvSpPr>
        <p:spPr>
          <a:xfrm>
            <a:off x="1847255" y="4714161"/>
            <a:ext cx="11890534" cy="197525"/>
          </a:xfrm>
          <a:prstGeom prst="rect">
            <a:avLst/>
          </a:prstGeom>
          <a:noFill/>
          <a:ln/>
        </p:spPr>
        <p:txBody>
          <a:bodyPr wrap="none" lIns="0" tIns="0" rIns="0" bIns="0" rtlCol="0" anchor="t"/>
          <a:lstStyle/>
          <a:p>
            <a:pPr marL="0" indent="0" algn="l">
              <a:lnSpc>
                <a:spcPts val="1550"/>
              </a:lnSpc>
              <a:buNone/>
            </a:pPr>
            <a:r>
              <a:rPr lang="en-US" dirty="0">
                <a:solidFill>
                  <a:srgbClr val="00002E"/>
                </a:solidFill>
                <a:latin typeface="PT Sans"/>
                <a:ea typeface="PT Sans" pitchFamily="34" charset="-122"/>
                <a:cs typeface="PT Sans" pitchFamily="34" charset="-120"/>
              </a:rPr>
              <a:t>Open Shortest Path First routing protocol for efficient route advertisement</a:t>
            </a:r>
            <a:endParaRPr lang="en-US">
              <a:latin typeface="PT Sans"/>
              <a:cs typeface="Calibri"/>
            </a:endParaRPr>
          </a:p>
        </p:txBody>
      </p:sp>
      <p:pic>
        <p:nvPicPr>
          <p:cNvPr id="20" name="Image 7" descr="preencoded.png"/>
          <p:cNvPicPr>
            <a:picLocks noChangeAspect="1"/>
          </p:cNvPicPr>
          <p:nvPr/>
        </p:nvPicPr>
        <p:blipFill>
          <a:blip r:embed="rId6"/>
          <a:stretch>
            <a:fillRect/>
          </a:stretch>
        </p:blipFill>
        <p:spPr>
          <a:xfrm>
            <a:off x="3079707" y="5139550"/>
            <a:ext cx="4371142" cy="2351484"/>
          </a:xfrm>
          <a:prstGeom prst="rect">
            <a:avLst/>
          </a:prstGeom>
        </p:spPr>
      </p:pic>
      <p:sp>
        <p:nvSpPr>
          <p:cNvPr id="21" name="Text 11"/>
          <p:cNvSpPr/>
          <p:nvPr/>
        </p:nvSpPr>
        <p:spPr>
          <a:xfrm>
            <a:off x="1771055" y="12617648"/>
            <a:ext cx="11890534" cy="197525"/>
          </a:xfrm>
          <a:prstGeom prst="rect">
            <a:avLst/>
          </a:prstGeom>
          <a:noFill/>
          <a:ln/>
        </p:spPr>
        <p:txBody>
          <a:bodyPr wrap="none" lIns="0" tIns="0" rIns="0" bIns="0" rtlCol="0" anchor="t"/>
          <a:lstStyle/>
          <a:p>
            <a:pPr marL="0" indent="0" algn="l">
              <a:lnSpc>
                <a:spcPts val="1550"/>
              </a:lnSpc>
              <a:buNone/>
            </a:pPr>
            <a:endParaRPr lang="en-US" sz="950" dirty="0"/>
          </a:p>
        </p:txBody>
      </p:sp>
      <p:sp>
        <p:nvSpPr>
          <p:cNvPr id="22" name="Text 12"/>
          <p:cNvSpPr/>
          <p:nvPr/>
        </p:nvSpPr>
        <p:spPr>
          <a:xfrm>
            <a:off x="1771055" y="12889230"/>
            <a:ext cx="11890534" cy="197525"/>
          </a:xfrm>
          <a:prstGeom prst="rect">
            <a:avLst/>
          </a:prstGeom>
          <a:noFill/>
          <a:ln/>
        </p:spPr>
        <p:txBody>
          <a:bodyPr wrap="none" lIns="0" tIns="0" rIns="0" bIns="0" rtlCol="0" anchor="t"/>
          <a:lstStyle/>
          <a:p>
            <a:pPr marL="0" indent="0" algn="l">
              <a:lnSpc>
                <a:spcPts val="1550"/>
              </a:lnSpc>
              <a:buNone/>
            </a:pPr>
            <a:endParaRPr lang="en-US" sz="950" dirty="0"/>
          </a:p>
        </p:txBody>
      </p:sp>
    </p:spTree>
    <p:extLst>
      <p:ext uri="{BB962C8B-B14F-4D97-AF65-F5344CB8AC3E}">
        <p14:creationId xmlns:p14="http://schemas.microsoft.com/office/powerpoint/2010/main" val="474319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968693" y="339447"/>
            <a:ext cx="5044797" cy="363141"/>
          </a:xfrm>
          <a:prstGeom prst="rect">
            <a:avLst/>
          </a:prstGeom>
          <a:noFill/>
          <a:ln/>
        </p:spPr>
        <p:txBody>
          <a:bodyPr wrap="none" lIns="0" tIns="0" rIns="0" bIns="0" rtlCol="0" anchor="t"/>
          <a:lstStyle/>
          <a:p>
            <a:pPr marL="0" indent="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Security Measures and Access Control</a:t>
            </a:r>
            <a:endParaRPr lang="en-US" sz="2250" dirty="0"/>
          </a:p>
        </p:txBody>
      </p:sp>
      <p:sp>
        <p:nvSpPr>
          <p:cNvPr id="3" name="Text 1"/>
          <p:cNvSpPr/>
          <p:nvPr/>
        </p:nvSpPr>
        <p:spPr>
          <a:xfrm>
            <a:off x="968693" y="887730"/>
            <a:ext cx="12692896" cy="197525"/>
          </a:xfrm>
          <a:prstGeom prst="rect">
            <a:avLst/>
          </a:prstGeom>
          <a:noFill/>
          <a:ln/>
        </p:spPr>
        <p:txBody>
          <a:bodyPr wrap="none" lIns="0" tIns="0" rIns="0" bIns="0" rtlCol="0" anchor="t"/>
          <a:lstStyle/>
          <a:p>
            <a:pPr marL="0" indent="0">
              <a:lnSpc>
                <a:spcPts val="1550"/>
              </a:lnSpc>
              <a:buNone/>
            </a:pPr>
            <a:r>
              <a:rPr lang="en-US" dirty="0">
                <a:solidFill>
                  <a:srgbClr val="00002E"/>
                </a:solidFill>
                <a:latin typeface="PT Sans"/>
                <a:ea typeface="PT Sans" pitchFamily="34" charset="-122"/>
                <a:cs typeface="PT Sans" pitchFamily="34" charset="-120"/>
              </a:rPr>
              <a:t>To maintain a secure network environment, CloudNexus is implementing various security measures:</a:t>
            </a:r>
            <a:endParaRPr lang="en-US">
              <a:latin typeface="PT Sans"/>
              <a:cs typeface="Calibri"/>
            </a:endParaRPr>
          </a:p>
        </p:txBody>
      </p:sp>
      <p:sp>
        <p:nvSpPr>
          <p:cNvPr id="4" name="Shape 2"/>
          <p:cNvSpPr/>
          <p:nvPr/>
        </p:nvSpPr>
        <p:spPr>
          <a:xfrm>
            <a:off x="968693" y="1362908"/>
            <a:ext cx="277654" cy="277654"/>
          </a:xfrm>
          <a:prstGeom prst="roundRect">
            <a:avLst>
              <a:gd name="adj" fmla="val 66689"/>
            </a:avLst>
          </a:prstGeom>
          <a:solidFill>
            <a:srgbClr val="F3F3FF"/>
          </a:solidFill>
          <a:ln w="15240">
            <a:solidFill>
              <a:srgbClr val="2D4DF2"/>
            </a:solidFill>
            <a:prstDash val="solid"/>
          </a:ln>
        </p:spPr>
      </p:sp>
      <p:sp>
        <p:nvSpPr>
          <p:cNvPr id="5" name="Text 3"/>
          <p:cNvSpPr/>
          <p:nvPr/>
        </p:nvSpPr>
        <p:spPr>
          <a:xfrm>
            <a:off x="1055251" y="1414582"/>
            <a:ext cx="104537" cy="174307"/>
          </a:xfrm>
          <a:prstGeom prst="rect">
            <a:avLst/>
          </a:prstGeom>
          <a:noFill/>
          <a:ln/>
        </p:spPr>
        <p:txBody>
          <a:bodyPr wrap="none" lIns="0" tIns="0" rIns="0" bIns="0" rtlCol="0" anchor="t"/>
          <a:lstStyle/>
          <a:p>
            <a:pPr marL="0" indent="0" algn="ctr">
              <a:lnSpc>
                <a:spcPts val="1350"/>
              </a:lnSpc>
              <a:buNone/>
            </a:pPr>
            <a:r>
              <a:rPr lang="en-US" sz="1350" dirty="0">
                <a:solidFill>
                  <a:srgbClr val="00002E"/>
                </a:solidFill>
                <a:latin typeface="Nunito Semi Bold" pitchFamily="34" charset="0"/>
                <a:ea typeface="Nunito Semi Bold" pitchFamily="34" charset="-122"/>
                <a:cs typeface="Nunito Semi Bold" pitchFamily="34" charset="-120"/>
              </a:rPr>
              <a:t>1</a:t>
            </a:r>
            <a:endParaRPr lang="en-US" sz="1350" dirty="0"/>
          </a:p>
        </p:txBody>
      </p:sp>
      <p:sp>
        <p:nvSpPr>
          <p:cNvPr id="6" name="Text 4"/>
          <p:cNvSpPr/>
          <p:nvPr/>
        </p:nvSpPr>
        <p:spPr>
          <a:xfrm>
            <a:off x="1369695" y="1362908"/>
            <a:ext cx="1452205" cy="181570"/>
          </a:xfrm>
          <a:prstGeom prst="rect">
            <a:avLst/>
          </a:prstGeom>
          <a:noFill/>
          <a:ln/>
        </p:spPr>
        <p:txBody>
          <a:bodyPr wrap="none" lIns="0" tIns="0" rIns="0" bIns="0" rtlCol="0" anchor="t"/>
          <a:lstStyle/>
          <a:p>
            <a:pPr marL="0" indent="0">
              <a:lnSpc>
                <a:spcPts val="1400"/>
              </a:lnSpc>
              <a:buNone/>
            </a:pPr>
            <a:r>
              <a:rPr lang="en-US" sz="2000" dirty="0">
                <a:solidFill>
                  <a:srgbClr val="00002E"/>
                </a:solidFill>
                <a:latin typeface="Nunito Semi Bold"/>
                <a:ea typeface="Nunito Semi Bold" pitchFamily="34" charset="-122"/>
                <a:cs typeface="Nunito Semi Bold" pitchFamily="34" charset="-120"/>
              </a:rPr>
              <a:t>SSH Access Control</a:t>
            </a:r>
            <a:endParaRPr lang="en-US" sz="2000">
              <a:latin typeface="Nunito Semi Bold"/>
              <a:cs typeface="Calibri"/>
            </a:endParaRPr>
          </a:p>
        </p:txBody>
      </p:sp>
      <p:sp>
        <p:nvSpPr>
          <p:cNvPr id="7" name="Text 5"/>
          <p:cNvSpPr/>
          <p:nvPr/>
        </p:nvSpPr>
        <p:spPr>
          <a:xfrm>
            <a:off x="1369695" y="1618536"/>
            <a:ext cx="12291893" cy="197525"/>
          </a:xfrm>
          <a:prstGeom prst="rect">
            <a:avLst/>
          </a:prstGeom>
          <a:noFill/>
          <a:ln/>
        </p:spPr>
        <p:txBody>
          <a:bodyPr wrap="none" lIns="0" tIns="0" rIns="0" bIns="0" rtlCol="0" anchor="t"/>
          <a:lstStyle/>
          <a:p>
            <a:pPr marL="0" indent="0">
              <a:lnSpc>
                <a:spcPts val="1550"/>
              </a:lnSpc>
              <a:buNone/>
            </a:pPr>
            <a:r>
              <a:rPr lang="en-US" dirty="0">
                <a:solidFill>
                  <a:srgbClr val="00002E"/>
                </a:solidFill>
                <a:latin typeface="PT Sans"/>
                <a:ea typeface="PT Sans" pitchFamily="34" charset="-122"/>
                <a:cs typeface="PT Sans" pitchFamily="34" charset="-120"/>
              </a:rPr>
              <a:t>Standard ACL allowing remote administration only from the ICT PC .  </a:t>
            </a:r>
            <a:endParaRPr lang="en-US">
              <a:latin typeface="PT Sans"/>
              <a:cs typeface="Calibri"/>
            </a:endParaRPr>
          </a:p>
        </p:txBody>
      </p:sp>
      <p:pic>
        <p:nvPicPr>
          <p:cNvPr id="8" name="Image 0" descr="preencoded.png"/>
          <p:cNvPicPr>
            <a:picLocks noChangeAspect="1"/>
          </p:cNvPicPr>
          <p:nvPr/>
        </p:nvPicPr>
        <p:blipFill>
          <a:blip r:embed="rId3"/>
          <a:stretch>
            <a:fillRect/>
          </a:stretch>
        </p:blipFill>
        <p:spPr>
          <a:xfrm>
            <a:off x="1369695" y="1954887"/>
            <a:ext cx="4804291" cy="2351484"/>
          </a:xfrm>
          <a:prstGeom prst="rect">
            <a:avLst/>
          </a:prstGeom>
        </p:spPr>
      </p:pic>
      <p:sp>
        <p:nvSpPr>
          <p:cNvPr id="9" name="Shape 6"/>
          <p:cNvSpPr/>
          <p:nvPr/>
        </p:nvSpPr>
        <p:spPr>
          <a:xfrm>
            <a:off x="968693" y="4568547"/>
            <a:ext cx="277654" cy="277654"/>
          </a:xfrm>
          <a:prstGeom prst="roundRect">
            <a:avLst>
              <a:gd name="adj" fmla="val 66689"/>
            </a:avLst>
          </a:prstGeom>
          <a:solidFill>
            <a:srgbClr val="F3F3FF"/>
          </a:solidFill>
          <a:ln w="15240">
            <a:solidFill>
              <a:srgbClr val="018CE1"/>
            </a:solidFill>
            <a:prstDash val="solid"/>
          </a:ln>
        </p:spPr>
      </p:sp>
      <p:sp>
        <p:nvSpPr>
          <p:cNvPr id="10" name="Text 7"/>
          <p:cNvSpPr/>
          <p:nvPr/>
        </p:nvSpPr>
        <p:spPr>
          <a:xfrm>
            <a:off x="1055251" y="4620220"/>
            <a:ext cx="104537" cy="174307"/>
          </a:xfrm>
          <a:prstGeom prst="rect">
            <a:avLst/>
          </a:prstGeom>
          <a:noFill/>
          <a:ln/>
        </p:spPr>
        <p:txBody>
          <a:bodyPr wrap="none" lIns="0" tIns="0" rIns="0" bIns="0" rtlCol="0" anchor="t"/>
          <a:lstStyle/>
          <a:p>
            <a:pPr marL="0" indent="0" algn="ctr">
              <a:lnSpc>
                <a:spcPts val="1350"/>
              </a:lnSpc>
              <a:buNone/>
            </a:pPr>
            <a:r>
              <a:rPr lang="en-US" sz="1350" dirty="0">
                <a:solidFill>
                  <a:srgbClr val="00002E"/>
                </a:solidFill>
                <a:latin typeface="Nunito Semi Bold" pitchFamily="34" charset="0"/>
                <a:ea typeface="Nunito Semi Bold" pitchFamily="34" charset="-122"/>
                <a:cs typeface="Nunito Semi Bold" pitchFamily="34" charset="-120"/>
              </a:rPr>
              <a:t>2</a:t>
            </a:r>
            <a:endParaRPr lang="en-US" sz="1350" dirty="0"/>
          </a:p>
        </p:txBody>
      </p:sp>
      <p:sp>
        <p:nvSpPr>
          <p:cNvPr id="11" name="Text 8"/>
          <p:cNvSpPr/>
          <p:nvPr/>
        </p:nvSpPr>
        <p:spPr>
          <a:xfrm>
            <a:off x="1369695" y="4568547"/>
            <a:ext cx="2206823" cy="181570"/>
          </a:xfrm>
          <a:prstGeom prst="rect">
            <a:avLst/>
          </a:prstGeom>
          <a:noFill/>
          <a:ln/>
        </p:spPr>
        <p:txBody>
          <a:bodyPr wrap="none" lIns="0" tIns="0" rIns="0" bIns="0" rtlCol="0" anchor="t"/>
          <a:lstStyle/>
          <a:p>
            <a:pPr marL="0" indent="0">
              <a:lnSpc>
                <a:spcPts val="1400"/>
              </a:lnSpc>
              <a:buNone/>
            </a:pPr>
            <a:r>
              <a:rPr lang="en-US" sz="2000" dirty="0">
                <a:solidFill>
                  <a:srgbClr val="00002E"/>
                </a:solidFill>
                <a:latin typeface="Nunito Semi Bold"/>
                <a:ea typeface="Nunito Semi Bold" pitchFamily="34" charset="-122"/>
                <a:cs typeface="Nunito Semi Bold" pitchFamily="34" charset="-120"/>
              </a:rPr>
              <a:t>Cisco ASA Firewall Configuration</a:t>
            </a:r>
            <a:endParaRPr lang="en-US" sz="2000">
              <a:latin typeface="Nunito Semi Bold"/>
              <a:cs typeface="Calibri"/>
            </a:endParaRPr>
          </a:p>
        </p:txBody>
      </p:sp>
      <p:sp>
        <p:nvSpPr>
          <p:cNvPr id="12" name="Text 9"/>
          <p:cNvSpPr/>
          <p:nvPr/>
        </p:nvSpPr>
        <p:spPr>
          <a:xfrm>
            <a:off x="1369695" y="4824174"/>
            <a:ext cx="12291893" cy="197525"/>
          </a:xfrm>
          <a:prstGeom prst="rect">
            <a:avLst/>
          </a:prstGeom>
          <a:noFill/>
          <a:ln/>
        </p:spPr>
        <p:txBody>
          <a:bodyPr wrap="none" lIns="0" tIns="0" rIns="0" bIns="0" rtlCol="0" anchor="t"/>
          <a:lstStyle/>
          <a:p>
            <a:pPr marL="0" indent="0">
              <a:lnSpc>
                <a:spcPts val="1550"/>
              </a:lnSpc>
              <a:buNone/>
            </a:pPr>
            <a:r>
              <a:rPr lang="en-US" dirty="0">
                <a:solidFill>
                  <a:srgbClr val="00002E"/>
                </a:solidFill>
                <a:latin typeface="PT Sans"/>
                <a:ea typeface="PT Sans" pitchFamily="34" charset="-122"/>
                <a:cs typeface="PT Sans" pitchFamily="34" charset="-120"/>
              </a:rPr>
              <a:t>Default static routes, security levels, zones, and policies for granular access control</a:t>
            </a:r>
            <a:endParaRPr lang="en-US">
              <a:latin typeface="PT Sans"/>
              <a:cs typeface="Calibri"/>
            </a:endParaRPr>
          </a:p>
        </p:txBody>
      </p:sp>
      <p:pic>
        <p:nvPicPr>
          <p:cNvPr id="13" name="Image 1" descr="preencoded.png"/>
          <p:cNvPicPr>
            <a:picLocks noChangeAspect="1"/>
          </p:cNvPicPr>
          <p:nvPr/>
        </p:nvPicPr>
        <p:blipFill>
          <a:blip r:embed="rId4"/>
          <a:stretch>
            <a:fillRect/>
          </a:stretch>
        </p:blipFill>
        <p:spPr>
          <a:xfrm>
            <a:off x="1369695" y="5160526"/>
            <a:ext cx="5197316" cy="2351484"/>
          </a:xfrm>
          <a:prstGeom prst="rect">
            <a:avLst/>
          </a:prstGeom>
        </p:spPr>
      </p:pic>
      <p:sp>
        <p:nvSpPr>
          <p:cNvPr id="14" name="Text 10"/>
          <p:cNvSpPr/>
          <p:nvPr/>
        </p:nvSpPr>
        <p:spPr>
          <a:xfrm>
            <a:off x="1369695" y="7650837"/>
            <a:ext cx="12291893" cy="197525"/>
          </a:xfrm>
          <a:prstGeom prst="rect">
            <a:avLst/>
          </a:prstGeom>
          <a:noFill/>
          <a:ln/>
        </p:spPr>
        <p:txBody>
          <a:bodyPr wrap="none" lIns="0" tIns="0" rIns="0" bIns="0" rtlCol="0" anchor="t"/>
          <a:lstStyle/>
          <a:p>
            <a:pPr marL="0" indent="0">
              <a:lnSpc>
                <a:spcPts val="1550"/>
              </a:lnSpc>
              <a:buNone/>
            </a:pPr>
            <a:endParaRPr lang="en-US" sz="9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10"/>
          <p:cNvSpPr/>
          <p:nvPr/>
        </p:nvSpPr>
        <p:spPr>
          <a:xfrm>
            <a:off x="1369695" y="7650837"/>
            <a:ext cx="12291893" cy="197525"/>
          </a:xfrm>
          <a:prstGeom prst="rect">
            <a:avLst/>
          </a:prstGeom>
          <a:noFill/>
          <a:ln/>
        </p:spPr>
        <p:txBody>
          <a:bodyPr wrap="none" lIns="0" tIns="0" rIns="0" bIns="0" rtlCol="0" anchor="t"/>
          <a:lstStyle/>
          <a:p>
            <a:pPr marL="0" indent="0">
              <a:lnSpc>
                <a:spcPts val="1550"/>
              </a:lnSpc>
              <a:buNone/>
            </a:pPr>
            <a:endParaRPr lang="en-US" sz="950" dirty="0"/>
          </a:p>
        </p:txBody>
      </p:sp>
      <p:sp>
        <p:nvSpPr>
          <p:cNvPr id="15" name="Shape 11"/>
          <p:cNvSpPr/>
          <p:nvPr/>
        </p:nvSpPr>
        <p:spPr>
          <a:xfrm>
            <a:off x="1159787" y="742236"/>
            <a:ext cx="277654" cy="277654"/>
          </a:xfrm>
          <a:prstGeom prst="roundRect">
            <a:avLst>
              <a:gd name="adj" fmla="val 66689"/>
            </a:avLst>
          </a:prstGeom>
          <a:solidFill>
            <a:srgbClr val="F3F3FF"/>
          </a:solidFill>
          <a:ln w="15240">
            <a:solidFill>
              <a:srgbClr val="DA33BF"/>
            </a:solidFill>
            <a:prstDash val="solid"/>
          </a:ln>
        </p:spPr>
      </p:sp>
      <p:sp>
        <p:nvSpPr>
          <p:cNvPr id="16" name="Text 12"/>
          <p:cNvSpPr/>
          <p:nvPr/>
        </p:nvSpPr>
        <p:spPr>
          <a:xfrm>
            <a:off x="1253609" y="793909"/>
            <a:ext cx="104537" cy="174307"/>
          </a:xfrm>
          <a:prstGeom prst="rect">
            <a:avLst/>
          </a:prstGeom>
          <a:noFill/>
          <a:ln/>
        </p:spPr>
        <p:txBody>
          <a:bodyPr wrap="none" lIns="0" tIns="0" rIns="0" bIns="0" rtlCol="0" anchor="t"/>
          <a:lstStyle/>
          <a:p>
            <a:pPr marL="0" indent="0" algn="ctr">
              <a:lnSpc>
                <a:spcPts val="1350"/>
              </a:lnSpc>
              <a:buNone/>
            </a:pPr>
            <a:r>
              <a:rPr lang="en-US" sz="1350" dirty="0">
                <a:solidFill>
                  <a:srgbClr val="00002E"/>
                </a:solidFill>
                <a:latin typeface="Nunito Semi Bold" pitchFamily="34" charset="0"/>
                <a:ea typeface="Nunito Semi Bold" pitchFamily="34" charset="-122"/>
                <a:cs typeface="Nunito Semi Bold" pitchFamily="34" charset="-120"/>
              </a:rPr>
              <a:t>3</a:t>
            </a:r>
            <a:endParaRPr lang="en-US" sz="1350" dirty="0"/>
          </a:p>
        </p:txBody>
      </p:sp>
      <p:sp>
        <p:nvSpPr>
          <p:cNvPr id="17" name="Text 13"/>
          <p:cNvSpPr/>
          <p:nvPr/>
        </p:nvSpPr>
        <p:spPr>
          <a:xfrm>
            <a:off x="1560194" y="790277"/>
            <a:ext cx="1452205" cy="181570"/>
          </a:xfrm>
          <a:prstGeom prst="rect">
            <a:avLst/>
          </a:prstGeom>
          <a:noFill/>
          <a:ln/>
        </p:spPr>
        <p:txBody>
          <a:bodyPr wrap="none" lIns="0" tIns="0" rIns="0" bIns="0" rtlCol="0" anchor="t"/>
          <a:lstStyle/>
          <a:p>
            <a:pPr marL="0" indent="0">
              <a:lnSpc>
                <a:spcPts val="1400"/>
              </a:lnSpc>
              <a:buNone/>
            </a:pPr>
            <a:r>
              <a:rPr lang="en-US" sz="2000" dirty="0">
                <a:solidFill>
                  <a:srgbClr val="00002E"/>
                </a:solidFill>
                <a:latin typeface="Nunito Semi Bold"/>
                <a:ea typeface="Nunito Semi Bold" pitchFamily="34" charset="-122"/>
                <a:cs typeface="Nunito Semi Bold" pitchFamily="34" charset="-120"/>
              </a:rPr>
              <a:t>Static IP Addressing</a:t>
            </a:r>
            <a:endParaRPr lang="en-US" sz="2000">
              <a:latin typeface="Nunito Semi Bold"/>
              <a:cs typeface="Calibri"/>
            </a:endParaRPr>
          </a:p>
        </p:txBody>
      </p:sp>
      <p:sp>
        <p:nvSpPr>
          <p:cNvPr id="18" name="Text 14"/>
          <p:cNvSpPr/>
          <p:nvPr/>
        </p:nvSpPr>
        <p:spPr>
          <a:xfrm>
            <a:off x="1560194" y="1098590"/>
            <a:ext cx="12291893" cy="197525"/>
          </a:xfrm>
          <a:prstGeom prst="rect">
            <a:avLst/>
          </a:prstGeom>
          <a:noFill/>
          <a:ln/>
        </p:spPr>
        <p:txBody>
          <a:bodyPr wrap="none" lIns="0" tIns="0" rIns="0" bIns="0" rtlCol="0" anchor="t"/>
          <a:lstStyle/>
          <a:p>
            <a:pPr marL="0" indent="0">
              <a:lnSpc>
                <a:spcPts val="1550"/>
              </a:lnSpc>
              <a:buNone/>
            </a:pPr>
            <a:r>
              <a:rPr lang="en-US" dirty="0">
                <a:solidFill>
                  <a:srgbClr val="00002E"/>
                </a:solidFill>
                <a:latin typeface="PT Sans"/>
                <a:ea typeface="PT Sans" pitchFamily="34" charset="-122"/>
                <a:cs typeface="PT Sans" pitchFamily="34" charset="-120"/>
              </a:rPr>
              <a:t>Server room equipment assigned static IP addresses for consistent access</a:t>
            </a:r>
            <a:endParaRPr lang="en-US">
              <a:latin typeface="PT Sans"/>
              <a:cs typeface="Calibri"/>
            </a:endParaRPr>
          </a:p>
        </p:txBody>
      </p:sp>
      <p:pic>
        <p:nvPicPr>
          <p:cNvPr id="19" name="Image 2" descr="preencoded.png"/>
          <p:cNvPicPr>
            <a:picLocks noChangeAspect="1"/>
          </p:cNvPicPr>
          <p:nvPr/>
        </p:nvPicPr>
        <p:blipFill>
          <a:blip r:embed="rId3"/>
          <a:stretch>
            <a:fillRect/>
          </a:stretch>
        </p:blipFill>
        <p:spPr>
          <a:xfrm>
            <a:off x="1560194" y="1457920"/>
            <a:ext cx="5197316" cy="2049542"/>
          </a:xfrm>
          <a:prstGeom prst="rect">
            <a:avLst/>
          </a:prstGeom>
        </p:spPr>
      </p:pic>
      <p:sp>
        <p:nvSpPr>
          <p:cNvPr id="20" name="Shape 15"/>
          <p:cNvSpPr/>
          <p:nvPr/>
        </p:nvSpPr>
        <p:spPr>
          <a:xfrm>
            <a:off x="1437441" y="4308336"/>
            <a:ext cx="277654" cy="277654"/>
          </a:xfrm>
          <a:prstGeom prst="roundRect">
            <a:avLst>
              <a:gd name="adj" fmla="val 66689"/>
            </a:avLst>
          </a:prstGeom>
          <a:solidFill>
            <a:srgbClr val="F3F3FF"/>
          </a:solidFill>
          <a:ln w="15240">
            <a:solidFill>
              <a:srgbClr val="2D4DF2"/>
            </a:solidFill>
            <a:prstDash val="solid"/>
          </a:ln>
        </p:spPr>
      </p:sp>
      <p:sp>
        <p:nvSpPr>
          <p:cNvPr id="21" name="Text 16"/>
          <p:cNvSpPr/>
          <p:nvPr/>
        </p:nvSpPr>
        <p:spPr>
          <a:xfrm>
            <a:off x="1507925" y="4363641"/>
            <a:ext cx="104537" cy="174307"/>
          </a:xfrm>
          <a:prstGeom prst="rect">
            <a:avLst/>
          </a:prstGeom>
          <a:noFill/>
          <a:ln/>
        </p:spPr>
        <p:txBody>
          <a:bodyPr wrap="none" lIns="0" tIns="0" rIns="0" bIns="0" rtlCol="0" anchor="t"/>
          <a:lstStyle/>
          <a:p>
            <a:pPr marL="0" indent="0" algn="ctr">
              <a:lnSpc>
                <a:spcPts val="1350"/>
              </a:lnSpc>
              <a:buNone/>
            </a:pPr>
            <a:r>
              <a:rPr lang="en-US" sz="1350" dirty="0">
                <a:solidFill>
                  <a:srgbClr val="00002E"/>
                </a:solidFill>
                <a:latin typeface="Nunito Semi Bold" pitchFamily="34" charset="0"/>
                <a:ea typeface="Nunito Semi Bold" pitchFamily="34" charset="-122"/>
                <a:cs typeface="Nunito Semi Bold" pitchFamily="34" charset="-120"/>
              </a:rPr>
              <a:t>4</a:t>
            </a:r>
            <a:endParaRPr lang="en-US" sz="1350" dirty="0"/>
          </a:p>
        </p:txBody>
      </p:sp>
      <p:sp>
        <p:nvSpPr>
          <p:cNvPr id="22" name="Text 17"/>
          <p:cNvSpPr/>
          <p:nvPr/>
        </p:nvSpPr>
        <p:spPr>
          <a:xfrm>
            <a:off x="1817370" y="4356378"/>
            <a:ext cx="1452205" cy="181570"/>
          </a:xfrm>
          <a:prstGeom prst="rect">
            <a:avLst/>
          </a:prstGeom>
          <a:noFill/>
          <a:ln/>
        </p:spPr>
        <p:txBody>
          <a:bodyPr wrap="none" lIns="0" tIns="0" rIns="0" bIns="0" rtlCol="0" anchor="t"/>
          <a:lstStyle/>
          <a:p>
            <a:pPr marL="0" indent="0">
              <a:lnSpc>
                <a:spcPts val="1400"/>
              </a:lnSpc>
              <a:buNone/>
            </a:pPr>
            <a:r>
              <a:rPr lang="en-US" sz="2000" dirty="0">
                <a:solidFill>
                  <a:srgbClr val="00002E"/>
                </a:solidFill>
                <a:latin typeface="Nunito Semi Bold"/>
                <a:ea typeface="Nunito Semi Bold" pitchFamily="34" charset="-122"/>
                <a:cs typeface="Nunito Semi Bold" pitchFamily="34" charset="-120"/>
              </a:rPr>
              <a:t>DHCP Server</a:t>
            </a:r>
            <a:endParaRPr lang="en-US" sz="2000">
              <a:latin typeface="Nunito Semi Bold"/>
              <a:cs typeface="Calibri"/>
            </a:endParaRPr>
          </a:p>
        </p:txBody>
      </p:sp>
      <p:sp>
        <p:nvSpPr>
          <p:cNvPr id="23" name="Text 18"/>
          <p:cNvSpPr/>
          <p:nvPr/>
        </p:nvSpPr>
        <p:spPr>
          <a:xfrm>
            <a:off x="1817370" y="4710113"/>
            <a:ext cx="12291893" cy="197525"/>
          </a:xfrm>
          <a:prstGeom prst="rect">
            <a:avLst/>
          </a:prstGeom>
          <a:noFill/>
          <a:ln/>
        </p:spPr>
        <p:txBody>
          <a:bodyPr wrap="none" lIns="0" tIns="0" rIns="0" bIns="0" rtlCol="0" anchor="t"/>
          <a:lstStyle/>
          <a:p>
            <a:pPr marL="0" indent="0">
              <a:lnSpc>
                <a:spcPts val="1550"/>
              </a:lnSpc>
              <a:buNone/>
            </a:pPr>
            <a:r>
              <a:rPr lang="en-US" sz="2000" dirty="0">
                <a:solidFill>
                  <a:srgbClr val="00002E"/>
                </a:solidFill>
                <a:latin typeface="PT Sans"/>
                <a:ea typeface="PT Sans" pitchFamily="34" charset="-122"/>
                <a:cs typeface="PT Sans" pitchFamily="34" charset="-120"/>
              </a:rPr>
              <a:t>Dynamic IP assignment for other devices, managed from the server farm</a:t>
            </a:r>
            <a:endParaRPr lang="en-US" sz="2000">
              <a:latin typeface="PT Sans"/>
              <a:cs typeface="Calibri"/>
            </a:endParaRPr>
          </a:p>
        </p:txBody>
      </p:sp>
      <p:pic>
        <p:nvPicPr>
          <p:cNvPr id="24" name="Image 3" descr="preencoded.png"/>
          <p:cNvPicPr>
            <a:picLocks noChangeAspect="1"/>
          </p:cNvPicPr>
          <p:nvPr/>
        </p:nvPicPr>
        <p:blipFill>
          <a:blip r:embed="rId4"/>
          <a:stretch>
            <a:fillRect/>
          </a:stretch>
        </p:blipFill>
        <p:spPr>
          <a:xfrm>
            <a:off x="1817370" y="5110163"/>
            <a:ext cx="4234101" cy="1166574"/>
          </a:xfrm>
          <a:prstGeom prst="rect">
            <a:avLst/>
          </a:prstGeom>
        </p:spPr>
      </p:pic>
    </p:spTree>
    <p:extLst>
      <p:ext uri="{BB962C8B-B14F-4D97-AF65-F5344CB8AC3E}">
        <p14:creationId xmlns:p14="http://schemas.microsoft.com/office/powerpoint/2010/main" val="2491915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968693" y="609243"/>
            <a:ext cx="8364379" cy="633055"/>
          </a:xfrm>
          <a:prstGeom prst="rect">
            <a:avLst/>
          </a:prstGeom>
          <a:noFill/>
          <a:ln/>
        </p:spPr>
        <p:txBody>
          <a:bodyPr wrap="none" lIns="0" tIns="0" rIns="0" bIns="0" rtlCol="0" anchor="t"/>
          <a:lstStyle/>
          <a:p>
            <a:pPr marL="0" indent="0">
              <a:lnSpc>
                <a:spcPts val="4950"/>
              </a:lnSpc>
              <a:buNone/>
            </a:pPr>
            <a:r>
              <a:rPr lang="en-US" sz="3950" dirty="0">
                <a:solidFill>
                  <a:srgbClr val="00002E"/>
                </a:solidFill>
                <a:latin typeface="Nunito Semi Bold" pitchFamily="34" charset="0"/>
                <a:ea typeface="Nunito Semi Bold" pitchFamily="34" charset="-122"/>
                <a:cs typeface="Nunito Semi Bold" pitchFamily="34" charset="-120"/>
              </a:rPr>
              <a:t>Final Network Topology and Testing</a:t>
            </a:r>
            <a:endParaRPr lang="en-US" sz="3950" dirty="0"/>
          </a:p>
        </p:txBody>
      </p:sp>
      <p:sp>
        <p:nvSpPr>
          <p:cNvPr id="3" name="Text 1"/>
          <p:cNvSpPr/>
          <p:nvPr/>
        </p:nvSpPr>
        <p:spPr>
          <a:xfrm>
            <a:off x="968693" y="1565077"/>
            <a:ext cx="12692896" cy="688658"/>
          </a:xfrm>
          <a:prstGeom prst="rect">
            <a:avLst/>
          </a:prstGeom>
          <a:noFill/>
          <a:ln/>
        </p:spPr>
        <p:txBody>
          <a:bodyPr wrap="square" lIns="0" tIns="0" rIns="0" bIns="0" rtlCol="0" anchor="t"/>
          <a:lstStyle/>
          <a:p>
            <a:pPr marL="0" indent="0">
              <a:lnSpc>
                <a:spcPts val="2700"/>
              </a:lnSpc>
              <a:buNone/>
            </a:pPr>
            <a:r>
              <a:rPr lang="en-US" sz="1650" dirty="0">
                <a:solidFill>
                  <a:srgbClr val="00002E"/>
                </a:solidFill>
                <a:latin typeface="PT Sans" pitchFamily="34" charset="0"/>
                <a:ea typeface="PT Sans" pitchFamily="34" charset="-122"/>
                <a:cs typeface="PT Sans" pitchFamily="34" charset="-120"/>
              </a:rPr>
              <a:t>The completed network topology for CloudNexus incorporates all the discussed components and technologies. This comprehensive design ensures optimal performance, redundancy, scalability, and availability in the network infrastructure.</a:t>
            </a:r>
            <a:endParaRPr lang="en-US" sz="1650" dirty="0"/>
          </a:p>
        </p:txBody>
      </p:sp>
      <p:sp>
        <p:nvSpPr>
          <p:cNvPr id="4" name="Text 2"/>
          <p:cNvSpPr/>
          <p:nvPr/>
        </p:nvSpPr>
        <p:spPr>
          <a:xfrm>
            <a:off x="968693" y="2495788"/>
            <a:ext cx="12692896" cy="688658"/>
          </a:xfrm>
          <a:prstGeom prst="rect">
            <a:avLst/>
          </a:prstGeom>
          <a:noFill/>
          <a:ln/>
        </p:spPr>
        <p:txBody>
          <a:bodyPr wrap="square" lIns="0" tIns="0" rIns="0" bIns="0" rtlCol="0" anchor="t"/>
          <a:lstStyle/>
          <a:p>
            <a:pPr marL="0" indent="0">
              <a:lnSpc>
                <a:spcPts val="2700"/>
              </a:lnSpc>
              <a:buNone/>
            </a:pPr>
            <a:r>
              <a:rPr lang="en-US" sz="1650" dirty="0">
                <a:solidFill>
                  <a:srgbClr val="00002E"/>
                </a:solidFill>
                <a:latin typeface="PT Sans" pitchFamily="34" charset="0"/>
                <a:ea typeface="PT Sans" pitchFamily="34" charset="-122"/>
                <a:cs typeface="PT Sans" pitchFamily="34" charset="-120"/>
              </a:rPr>
              <a:t>Before full deployment, thorough testing will be conducted to verify that all setup components work as intended, confirming correct communication across the entire network. This final step is crucial to guarantee seamless operations in CloudNexus' new facility.</a:t>
            </a:r>
            <a:endParaRPr lang="en-US" sz="1650" dirty="0"/>
          </a:p>
        </p:txBody>
      </p:sp>
      <p:pic>
        <p:nvPicPr>
          <p:cNvPr id="5" name="Image 0" descr="preencoded.png"/>
          <p:cNvPicPr>
            <a:picLocks noChangeAspect="1"/>
          </p:cNvPicPr>
          <p:nvPr/>
        </p:nvPicPr>
        <p:blipFill>
          <a:blip r:embed="rId3"/>
          <a:stretch>
            <a:fillRect/>
          </a:stretch>
        </p:blipFill>
        <p:spPr>
          <a:xfrm>
            <a:off x="5080992" y="3426500"/>
            <a:ext cx="4468178" cy="41938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8693" y="673894"/>
            <a:ext cx="5766316" cy="720685"/>
          </a:xfrm>
          <a:prstGeom prst="rect">
            <a:avLst/>
          </a:prstGeom>
          <a:noFill/>
          <a:ln/>
        </p:spPr>
        <p:txBody>
          <a:bodyPr wrap="none" lIns="0" tIns="0" rIns="0" bIns="0" rtlCol="0" anchor="t"/>
          <a:lstStyle/>
          <a:p>
            <a:pPr marL="0" indent="0">
              <a:lnSpc>
                <a:spcPts val="5650"/>
              </a:lnSpc>
              <a:buNone/>
            </a:pPr>
            <a:r>
              <a:rPr lang="en-US" sz="4500" dirty="0">
                <a:solidFill>
                  <a:srgbClr val="00002E"/>
                </a:solidFill>
                <a:latin typeface="Nunito Semi Bold"/>
                <a:ea typeface="Nunito Semi Bold" pitchFamily="34" charset="-122"/>
                <a:cs typeface="Nunito Semi Bold" pitchFamily="34" charset="-120"/>
              </a:rPr>
              <a:t>Agenda</a:t>
            </a:r>
            <a:endParaRPr lang="en-US" sz="4500" dirty="0">
              <a:latin typeface="Nunito Semi Bold"/>
            </a:endParaRPr>
          </a:p>
        </p:txBody>
      </p:sp>
      <p:sp>
        <p:nvSpPr>
          <p:cNvPr id="3" name="Text 1"/>
          <p:cNvSpPr/>
          <p:nvPr/>
        </p:nvSpPr>
        <p:spPr>
          <a:xfrm>
            <a:off x="1286476" y="1699110"/>
            <a:ext cx="12202835" cy="490061"/>
          </a:xfrm>
          <a:prstGeom prst="rect">
            <a:avLst/>
          </a:prstGeom>
          <a:noFill/>
          <a:ln/>
        </p:spPr>
        <p:txBody>
          <a:bodyPr wrap="none" lIns="0" tIns="0" rIns="0" bIns="0" rtlCol="0" anchor="t"/>
          <a:lstStyle/>
          <a:p>
            <a:pPr marL="342900" indent="-342900">
              <a:lnSpc>
                <a:spcPct val="150000"/>
              </a:lnSpc>
              <a:buSzPct val="100000"/>
              <a:buChar char="•"/>
            </a:pPr>
            <a:r>
              <a:rPr lang="en-US" sz="2400" dirty="0">
                <a:solidFill>
                  <a:srgbClr val="00002E"/>
                </a:solidFill>
                <a:latin typeface="PT Sans" pitchFamily="34" charset="0"/>
                <a:ea typeface="PT Sans" pitchFamily="34" charset="-122"/>
                <a:cs typeface="PT Sans" pitchFamily="34" charset="-120"/>
              </a:rPr>
              <a:t>The Challenge: Securing a Growing Enterprise</a:t>
            </a:r>
            <a:endParaRPr lang="en-US" sz="2400" dirty="0">
              <a:cs typeface="Calibri"/>
            </a:endParaRPr>
          </a:p>
        </p:txBody>
      </p:sp>
      <p:sp>
        <p:nvSpPr>
          <p:cNvPr id="4" name="Text 2"/>
          <p:cNvSpPr/>
          <p:nvPr/>
        </p:nvSpPr>
        <p:spPr>
          <a:xfrm>
            <a:off x="1286476" y="2195384"/>
            <a:ext cx="12202835" cy="490061"/>
          </a:xfrm>
          <a:prstGeom prst="rect">
            <a:avLst/>
          </a:prstGeom>
          <a:noFill/>
          <a:ln/>
        </p:spPr>
        <p:txBody>
          <a:bodyPr wrap="none" lIns="0" tIns="0" rIns="0" bIns="0" rtlCol="0" anchor="t"/>
          <a:lstStyle/>
          <a:p>
            <a:pPr marL="342900" indent="-342900">
              <a:lnSpc>
                <a:spcPct val="150000"/>
              </a:lnSpc>
              <a:buSzPct val="100000"/>
              <a:buChar char="•"/>
            </a:pPr>
            <a:r>
              <a:rPr lang="en-US" sz="2400" dirty="0">
                <a:solidFill>
                  <a:srgbClr val="00002E"/>
                </a:solidFill>
                <a:latin typeface="PT Sans" pitchFamily="34" charset="0"/>
                <a:ea typeface="PT Sans" pitchFamily="34" charset="-122"/>
                <a:cs typeface="PT Sans" pitchFamily="34" charset="-120"/>
              </a:rPr>
              <a:t>Network Security Zones</a:t>
            </a:r>
            <a:endParaRPr lang="en-US" sz="2400" dirty="0">
              <a:cs typeface="Calibri"/>
            </a:endParaRPr>
          </a:p>
        </p:txBody>
      </p:sp>
      <p:sp>
        <p:nvSpPr>
          <p:cNvPr id="6" name="Text 4"/>
          <p:cNvSpPr/>
          <p:nvPr/>
        </p:nvSpPr>
        <p:spPr>
          <a:xfrm>
            <a:off x="1286476" y="2684347"/>
            <a:ext cx="12202835" cy="490061"/>
          </a:xfrm>
          <a:prstGeom prst="rect">
            <a:avLst/>
          </a:prstGeom>
          <a:noFill/>
          <a:ln/>
        </p:spPr>
        <p:txBody>
          <a:bodyPr wrap="none" lIns="0" tIns="0" rIns="0" bIns="0" rtlCol="0" anchor="t"/>
          <a:lstStyle/>
          <a:p>
            <a:pPr marL="342900" indent="-342900">
              <a:lnSpc>
                <a:spcPct val="150000"/>
              </a:lnSpc>
              <a:buSzPct val="100000"/>
              <a:buChar char="•"/>
            </a:pPr>
            <a:r>
              <a:rPr lang="en-US" sz="2400" dirty="0">
                <a:solidFill>
                  <a:srgbClr val="00002E"/>
                </a:solidFill>
                <a:latin typeface="PT Sans" pitchFamily="34" charset="0"/>
                <a:ea typeface="PT Sans" pitchFamily="34" charset="-122"/>
                <a:cs typeface="PT Sans" pitchFamily="34" charset="-120"/>
              </a:rPr>
              <a:t>Core Infrastructure Components</a:t>
            </a:r>
            <a:endParaRPr lang="en-US" sz="2400" dirty="0">
              <a:cs typeface="Calibri"/>
            </a:endParaRPr>
          </a:p>
        </p:txBody>
      </p:sp>
      <p:sp>
        <p:nvSpPr>
          <p:cNvPr id="7" name="Text 5"/>
          <p:cNvSpPr/>
          <p:nvPr/>
        </p:nvSpPr>
        <p:spPr>
          <a:xfrm>
            <a:off x="1286476" y="3180620"/>
            <a:ext cx="12202835" cy="490061"/>
          </a:xfrm>
          <a:prstGeom prst="rect">
            <a:avLst/>
          </a:prstGeom>
          <a:noFill/>
          <a:ln/>
        </p:spPr>
        <p:txBody>
          <a:bodyPr wrap="none" lIns="0" tIns="0" rIns="0" bIns="0" rtlCol="0" anchor="t"/>
          <a:lstStyle/>
          <a:p>
            <a:pPr marL="342900" indent="-342900">
              <a:lnSpc>
                <a:spcPct val="150000"/>
              </a:lnSpc>
              <a:buSzPct val="100000"/>
              <a:buChar char="•"/>
            </a:pPr>
            <a:r>
              <a:rPr lang="en-US" sz="2400" dirty="0">
                <a:solidFill>
                  <a:srgbClr val="00002E"/>
                </a:solidFill>
                <a:latin typeface="PT Sans" pitchFamily="34" charset="0"/>
                <a:ea typeface="PT Sans" pitchFamily="34" charset="-122"/>
                <a:cs typeface="PT Sans" pitchFamily="34" charset="-120"/>
              </a:rPr>
              <a:t>Wireless and VoIP Infrastructure</a:t>
            </a:r>
            <a:endParaRPr lang="en-US" sz="2400" dirty="0">
              <a:cs typeface="Calibri"/>
            </a:endParaRPr>
          </a:p>
        </p:txBody>
      </p:sp>
      <p:sp>
        <p:nvSpPr>
          <p:cNvPr id="8" name="Text 6"/>
          <p:cNvSpPr/>
          <p:nvPr/>
        </p:nvSpPr>
        <p:spPr>
          <a:xfrm>
            <a:off x="1286476" y="3756407"/>
            <a:ext cx="12202835" cy="490061"/>
          </a:xfrm>
          <a:prstGeom prst="rect">
            <a:avLst/>
          </a:prstGeom>
          <a:noFill/>
          <a:ln/>
        </p:spPr>
        <p:txBody>
          <a:bodyPr wrap="none" lIns="0" tIns="0" rIns="0" bIns="0" rtlCol="0" anchor="t"/>
          <a:lstStyle/>
          <a:p>
            <a:pPr marL="342900" indent="-342900">
              <a:lnSpc>
                <a:spcPct val="150000"/>
              </a:lnSpc>
              <a:buSzPct val="100000"/>
              <a:buChar char="•"/>
            </a:pPr>
            <a:r>
              <a:rPr lang="en-US" sz="2400" dirty="0">
                <a:solidFill>
                  <a:srgbClr val="00002E"/>
                </a:solidFill>
                <a:latin typeface="PT Sans" pitchFamily="34" charset="0"/>
                <a:ea typeface="PT Sans" pitchFamily="34" charset="-122"/>
                <a:cs typeface="PT Sans" pitchFamily="34" charset="-120"/>
              </a:rPr>
              <a:t>IP Address Allocation</a:t>
            </a:r>
            <a:endParaRPr lang="en-US" sz="2400" dirty="0">
              <a:cs typeface="Calibri"/>
            </a:endParaRPr>
          </a:p>
        </p:txBody>
      </p:sp>
      <p:sp>
        <p:nvSpPr>
          <p:cNvPr id="9" name="Text 7"/>
          <p:cNvSpPr/>
          <p:nvPr/>
        </p:nvSpPr>
        <p:spPr>
          <a:xfrm>
            <a:off x="1286476" y="4332193"/>
            <a:ext cx="12202835" cy="490061"/>
          </a:xfrm>
          <a:prstGeom prst="rect">
            <a:avLst/>
          </a:prstGeom>
          <a:noFill/>
          <a:ln/>
        </p:spPr>
        <p:txBody>
          <a:bodyPr wrap="none" lIns="0" tIns="0" rIns="0" bIns="0" rtlCol="0" anchor="t"/>
          <a:lstStyle/>
          <a:p>
            <a:pPr marL="342900" indent="-342900">
              <a:lnSpc>
                <a:spcPct val="150000"/>
              </a:lnSpc>
              <a:buSzPct val="100000"/>
              <a:buChar char="•"/>
            </a:pPr>
            <a:r>
              <a:rPr lang="en-US" sz="2400" dirty="0">
                <a:solidFill>
                  <a:srgbClr val="00002E"/>
                </a:solidFill>
                <a:latin typeface="PT Sans" pitchFamily="34" charset="0"/>
                <a:ea typeface="PT Sans" pitchFamily="34" charset="-122"/>
                <a:cs typeface="PT Sans" pitchFamily="34" charset="-120"/>
              </a:rPr>
              <a:t>VLAN Configuration and Inter-VLAN Routing</a:t>
            </a:r>
            <a:endParaRPr lang="en-US" sz="2400" dirty="0">
              <a:cs typeface="Calibri"/>
            </a:endParaRPr>
          </a:p>
        </p:txBody>
      </p:sp>
      <p:sp>
        <p:nvSpPr>
          <p:cNvPr id="10" name="Text 8"/>
          <p:cNvSpPr/>
          <p:nvPr/>
        </p:nvSpPr>
        <p:spPr>
          <a:xfrm>
            <a:off x="1286476" y="4907979"/>
            <a:ext cx="12202835" cy="490061"/>
          </a:xfrm>
          <a:prstGeom prst="rect">
            <a:avLst/>
          </a:prstGeom>
          <a:noFill/>
          <a:ln/>
        </p:spPr>
        <p:txBody>
          <a:bodyPr wrap="none" lIns="0" tIns="0" rIns="0" bIns="0" rtlCol="0" anchor="t"/>
          <a:lstStyle/>
          <a:p>
            <a:pPr marL="342900" indent="-342900">
              <a:lnSpc>
                <a:spcPct val="150000"/>
              </a:lnSpc>
              <a:buSzPct val="100000"/>
              <a:buChar char="•"/>
            </a:pPr>
            <a:r>
              <a:rPr lang="en-US" sz="2400" dirty="0">
                <a:solidFill>
                  <a:srgbClr val="00002E"/>
                </a:solidFill>
                <a:latin typeface="PT Sans" pitchFamily="34" charset="0"/>
                <a:ea typeface="PT Sans" pitchFamily="34" charset="-122"/>
                <a:cs typeface="PT Sans" pitchFamily="34" charset="-120"/>
              </a:rPr>
              <a:t>Advanced Network Features</a:t>
            </a:r>
            <a:endParaRPr lang="en-US" sz="2400" dirty="0">
              <a:cs typeface="Calibri"/>
            </a:endParaRPr>
          </a:p>
        </p:txBody>
      </p:sp>
      <p:sp>
        <p:nvSpPr>
          <p:cNvPr id="11" name="Text 9"/>
          <p:cNvSpPr/>
          <p:nvPr/>
        </p:nvSpPr>
        <p:spPr>
          <a:xfrm>
            <a:off x="1286476" y="5483765"/>
            <a:ext cx="12202835" cy="490061"/>
          </a:xfrm>
          <a:prstGeom prst="rect">
            <a:avLst/>
          </a:prstGeom>
          <a:noFill/>
          <a:ln/>
        </p:spPr>
        <p:txBody>
          <a:bodyPr wrap="none" lIns="0" tIns="0" rIns="0" bIns="0" rtlCol="0" anchor="t"/>
          <a:lstStyle/>
          <a:p>
            <a:pPr marL="342900" indent="-342900">
              <a:lnSpc>
                <a:spcPct val="150000"/>
              </a:lnSpc>
              <a:buSzPct val="100000"/>
              <a:buChar char="•"/>
            </a:pPr>
            <a:r>
              <a:rPr lang="en-US" sz="2400" dirty="0">
                <a:solidFill>
                  <a:srgbClr val="00002E"/>
                </a:solidFill>
                <a:latin typeface="PT Sans" pitchFamily="34" charset="0"/>
                <a:ea typeface="PT Sans" pitchFamily="34" charset="-122"/>
                <a:cs typeface="PT Sans" pitchFamily="34" charset="-120"/>
              </a:rPr>
              <a:t>Security Measures and Access Control</a:t>
            </a:r>
            <a:endParaRPr lang="en-US" sz="2400" dirty="0">
              <a:cs typeface="Calibri"/>
            </a:endParaRPr>
          </a:p>
        </p:txBody>
      </p:sp>
      <p:sp>
        <p:nvSpPr>
          <p:cNvPr id="12" name="Text 10"/>
          <p:cNvSpPr/>
          <p:nvPr/>
        </p:nvSpPr>
        <p:spPr>
          <a:xfrm>
            <a:off x="1286476" y="6059552"/>
            <a:ext cx="12202835" cy="490061"/>
          </a:xfrm>
          <a:prstGeom prst="rect">
            <a:avLst/>
          </a:prstGeom>
          <a:noFill/>
          <a:ln/>
        </p:spPr>
        <p:txBody>
          <a:bodyPr wrap="none" lIns="0" tIns="0" rIns="0" bIns="0" rtlCol="0" anchor="t"/>
          <a:lstStyle/>
          <a:p>
            <a:pPr marL="342900" indent="-342900">
              <a:lnSpc>
                <a:spcPct val="150000"/>
              </a:lnSpc>
              <a:buSzPct val="100000"/>
              <a:buChar char="•"/>
            </a:pPr>
            <a:r>
              <a:rPr lang="en-US" sz="2400" dirty="0">
                <a:solidFill>
                  <a:srgbClr val="00002E"/>
                </a:solidFill>
                <a:latin typeface="PT Sans" pitchFamily="34" charset="0"/>
                <a:ea typeface="PT Sans" pitchFamily="34" charset="-122"/>
                <a:cs typeface="PT Sans" pitchFamily="34" charset="-120"/>
              </a:rPr>
              <a:t>Final Network Topology and Testing</a:t>
            </a:r>
            <a:endParaRPr lang="en-US" sz="2400" dirty="0">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481132"/>
            <a:ext cx="6113740" cy="363141"/>
          </a:xfrm>
          <a:prstGeom prst="rect">
            <a:avLst/>
          </a:prstGeom>
          <a:noFill/>
          <a:ln/>
        </p:spPr>
        <p:txBody>
          <a:bodyPr wrap="none" lIns="0" tIns="0" rIns="0" bIns="0" rtlCol="0" anchor="t"/>
          <a:lstStyle/>
          <a:p>
            <a:pPr marL="0" indent="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The Challenge: Securing a Growing Enterprise</a:t>
            </a:r>
            <a:endParaRPr lang="en-US" sz="2250" dirty="0"/>
          </a:p>
        </p:txBody>
      </p:sp>
      <p:pic>
        <p:nvPicPr>
          <p:cNvPr id="3" name="Image 0" descr="preencoded.png"/>
          <p:cNvPicPr>
            <a:picLocks noChangeAspect="1"/>
          </p:cNvPicPr>
          <p:nvPr/>
        </p:nvPicPr>
        <p:blipFill>
          <a:blip r:embed="rId3"/>
          <a:stretch>
            <a:fillRect/>
          </a:stretch>
        </p:blipFill>
        <p:spPr>
          <a:xfrm>
            <a:off x="995197" y="1029414"/>
            <a:ext cx="8390739" cy="3045702"/>
          </a:xfrm>
          <a:prstGeom prst="rect">
            <a:avLst/>
          </a:prstGeom>
        </p:spPr>
      </p:pic>
      <p:sp>
        <p:nvSpPr>
          <p:cNvPr id="4" name="Text 1"/>
          <p:cNvSpPr/>
          <p:nvPr/>
        </p:nvSpPr>
        <p:spPr>
          <a:xfrm>
            <a:off x="968693" y="4160933"/>
            <a:ext cx="12666392" cy="1243187"/>
          </a:xfrm>
          <a:prstGeom prst="rect">
            <a:avLst/>
          </a:prstGeom>
          <a:noFill/>
          <a:ln/>
        </p:spPr>
        <p:txBody>
          <a:bodyPr wrap="square" lIns="0" tIns="0" rIns="0" bIns="0" rtlCol="0" anchor="t"/>
          <a:lstStyle/>
          <a:p>
            <a:pPr marL="0" indent="0">
              <a:lnSpc>
                <a:spcPts val="1550"/>
              </a:lnSpc>
              <a:buNone/>
            </a:pPr>
            <a:r>
              <a:rPr lang="en-US" sz="1400" b="1" dirty="0">
                <a:solidFill>
                  <a:srgbClr val="00002E"/>
                </a:solidFill>
                <a:latin typeface="PT Sans"/>
                <a:ea typeface="PT Sans" pitchFamily="34" charset="-122"/>
                <a:cs typeface="PT Sans" pitchFamily="34" charset="-120"/>
              </a:rPr>
              <a:t>CloudNexus is expanding and moving to a new three-story building. The facility will house various departments, including a server room, ICT administration, public relations, finance and accounts, human resources, logistics, and sales and marketing. The ICT department comprises diverse roles such as project managers, business analysts, software developers, cloud engineers, cybersecurity engineers, network engineers, system administrators, and IT support specialists.</a:t>
            </a:r>
            <a:endParaRPr lang="en-US" sz="1400" b="1">
              <a:latin typeface="PT Sans"/>
              <a:cs typeface="Calibri"/>
            </a:endParaRPr>
          </a:p>
        </p:txBody>
      </p:sp>
      <p:sp>
        <p:nvSpPr>
          <p:cNvPr id="5" name="Text 2"/>
          <p:cNvSpPr/>
          <p:nvPr/>
        </p:nvSpPr>
        <p:spPr>
          <a:xfrm>
            <a:off x="968693" y="4973106"/>
            <a:ext cx="12692896" cy="197525"/>
          </a:xfrm>
          <a:prstGeom prst="rect">
            <a:avLst/>
          </a:prstGeom>
          <a:noFill/>
          <a:ln/>
        </p:spPr>
        <p:txBody>
          <a:bodyPr wrap="none" lIns="0" tIns="0" rIns="0" bIns="0" rtlCol="0" anchor="t"/>
          <a:lstStyle/>
          <a:p>
            <a:pPr marL="0" indent="0">
              <a:lnSpc>
                <a:spcPts val="1550"/>
              </a:lnSpc>
              <a:buNone/>
            </a:pPr>
            <a:r>
              <a:rPr lang="en-US" sz="1400" b="1" dirty="0">
                <a:solidFill>
                  <a:srgbClr val="00002E"/>
                </a:solidFill>
                <a:latin typeface="PT Sans"/>
                <a:ea typeface="PT Sans" pitchFamily="34" charset="-122"/>
                <a:cs typeface="PT Sans" pitchFamily="34" charset="-120"/>
              </a:rPr>
              <a:t>The challenge lies in developing and implementing a new network service that can accommodate this growth while ensuring robust security against both external and internal threats.</a:t>
            </a:r>
            <a:endParaRPr lang="en-US" sz="1400" b="1">
              <a:latin typeface="PT Sans"/>
              <a:cs typeface="Calibri"/>
            </a:endParaRPr>
          </a:p>
        </p:txBody>
      </p:sp>
      <p:sp>
        <p:nvSpPr>
          <p:cNvPr id="6" name="Shape 3"/>
          <p:cNvSpPr/>
          <p:nvPr/>
        </p:nvSpPr>
        <p:spPr>
          <a:xfrm>
            <a:off x="1146215" y="5402223"/>
            <a:ext cx="15240" cy="2346246"/>
          </a:xfrm>
          <a:prstGeom prst="roundRect">
            <a:avLst>
              <a:gd name="adj" fmla="val 1215000"/>
            </a:avLst>
          </a:prstGeom>
          <a:solidFill>
            <a:srgbClr val="000000">
              <a:alpha val="8000"/>
            </a:srgbClr>
          </a:solidFill>
          <a:ln/>
        </p:spPr>
      </p:sp>
      <p:sp>
        <p:nvSpPr>
          <p:cNvPr id="7" name="Shape 4"/>
          <p:cNvSpPr/>
          <p:nvPr/>
        </p:nvSpPr>
        <p:spPr>
          <a:xfrm>
            <a:off x="1277422" y="5672257"/>
            <a:ext cx="431959" cy="15240"/>
          </a:xfrm>
          <a:prstGeom prst="roundRect">
            <a:avLst>
              <a:gd name="adj" fmla="val 1215000"/>
            </a:avLst>
          </a:prstGeom>
          <a:solidFill>
            <a:srgbClr val="2D4DF2"/>
          </a:solidFill>
          <a:ln/>
        </p:spPr>
      </p:sp>
      <p:sp>
        <p:nvSpPr>
          <p:cNvPr id="8" name="Shape 5"/>
          <p:cNvSpPr/>
          <p:nvPr/>
        </p:nvSpPr>
        <p:spPr>
          <a:xfrm>
            <a:off x="1015008" y="5541050"/>
            <a:ext cx="277654" cy="277654"/>
          </a:xfrm>
          <a:prstGeom prst="roundRect">
            <a:avLst>
              <a:gd name="adj" fmla="val 66689"/>
            </a:avLst>
          </a:prstGeom>
          <a:solidFill>
            <a:srgbClr val="F3F3FF"/>
          </a:solidFill>
          <a:ln w="15240">
            <a:solidFill>
              <a:srgbClr val="2D4DF2"/>
            </a:solidFill>
            <a:prstDash val="solid"/>
          </a:ln>
        </p:spPr>
      </p:sp>
      <p:sp>
        <p:nvSpPr>
          <p:cNvPr id="9" name="Text 6"/>
          <p:cNvSpPr/>
          <p:nvPr/>
        </p:nvSpPr>
        <p:spPr>
          <a:xfrm>
            <a:off x="1101566" y="5592723"/>
            <a:ext cx="104537" cy="174307"/>
          </a:xfrm>
          <a:prstGeom prst="rect">
            <a:avLst/>
          </a:prstGeom>
          <a:noFill/>
          <a:ln/>
        </p:spPr>
        <p:txBody>
          <a:bodyPr wrap="none" lIns="0" tIns="0" rIns="0" bIns="0" rtlCol="0" anchor="t"/>
          <a:lstStyle/>
          <a:p>
            <a:pPr marL="0" indent="0" algn="ctr">
              <a:lnSpc>
                <a:spcPts val="1350"/>
              </a:lnSpc>
              <a:buNone/>
            </a:pPr>
            <a:r>
              <a:rPr lang="en-US" sz="1350" dirty="0">
                <a:solidFill>
                  <a:srgbClr val="00002E"/>
                </a:solidFill>
                <a:latin typeface="Nunito Semi Bold" pitchFamily="34" charset="0"/>
                <a:ea typeface="Nunito Semi Bold" pitchFamily="34" charset="-122"/>
                <a:cs typeface="Nunito Semi Bold" pitchFamily="34" charset="-120"/>
              </a:rPr>
              <a:t>1</a:t>
            </a:r>
            <a:endParaRPr lang="en-US" sz="1350" dirty="0"/>
          </a:p>
        </p:txBody>
      </p:sp>
      <p:sp>
        <p:nvSpPr>
          <p:cNvPr id="10" name="Text 7"/>
          <p:cNvSpPr/>
          <p:nvPr/>
        </p:nvSpPr>
        <p:spPr>
          <a:xfrm>
            <a:off x="1832729" y="5525572"/>
            <a:ext cx="1452205" cy="181570"/>
          </a:xfrm>
          <a:prstGeom prst="rect">
            <a:avLst/>
          </a:prstGeom>
          <a:noFill/>
          <a:ln/>
        </p:spPr>
        <p:txBody>
          <a:bodyPr wrap="none" lIns="0" tIns="0" rIns="0" bIns="0" rtlCol="0" anchor="t"/>
          <a:lstStyle/>
          <a:p>
            <a:pPr marL="0" indent="0" algn="l">
              <a:lnSpc>
                <a:spcPts val="1400"/>
              </a:lnSpc>
              <a:buNone/>
            </a:pPr>
            <a:r>
              <a:rPr lang="en-US" sz="2000" b="1" dirty="0">
                <a:solidFill>
                  <a:srgbClr val="00002E"/>
                </a:solidFill>
                <a:latin typeface="Nunito Semi Bold"/>
                <a:ea typeface="Nunito Semi Bold" pitchFamily="34" charset="-122"/>
                <a:cs typeface="Nunito Semi Bold" pitchFamily="34" charset="-120"/>
              </a:rPr>
              <a:t>Current State</a:t>
            </a:r>
            <a:endParaRPr lang="en-US" sz="2000" b="1">
              <a:latin typeface="Nunito Semi Bold"/>
              <a:cs typeface="Calibri"/>
            </a:endParaRPr>
          </a:p>
        </p:txBody>
      </p:sp>
      <p:sp>
        <p:nvSpPr>
          <p:cNvPr id="11" name="Text 8"/>
          <p:cNvSpPr/>
          <p:nvPr/>
        </p:nvSpPr>
        <p:spPr>
          <a:xfrm>
            <a:off x="1832729" y="5781199"/>
            <a:ext cx="11828859" cy="197525"/>
          </a:xfrm>
          <a:prstGeom prst="rect">
            <a:avLst/>
          </a:prstGeom>
          <a:noFill/>
          <a:ln/>
        </p:spPr>
        <p:txBody>
          <a:bodyPr wrap="none" lIns="0" tIns="0" rIns="0" bIns="0" rtlCol="0" anchor="t"/>
          <a:lstStyle/>
          <a:p>
            <a:pPr marL="0" indent="0" algn="l">
              <a:lnSpc>
                <a:spcPts val="1550"/>
              </a:lnSpc>
              <a:buNone/>
            </a:pPr>
            <a:r>
              <a:rPr lang="en-US" sz="1600" dirty="0">
                <a:solidFill>
                  <a:srgbClr val="00002E"/>
                </a:solidFill>
                <a:latin typeface="PT Sans"/>
                <a:ea typeface="PT Sans" pitchFamily="34" charset="-122"/>
                <a:cs typeface="PT Sans" pitchFamily="34" charset="-120"/>
              </a:rPr>
              <a:t>600 employees in existing facility</a:t>
            </a:r>
            <a:endParaRPr lang="en-US" sz="1600">
              <a:latin typeface="PT Sans"/>
              <a:cs typeface="Calibri"/>
            </a:endParaRPr>
          </a:p>
        </p:txBody>
      </p:sp>
      <p:sp>
        <p:nvSpPr>
          <p:cNvPr id="12" name="Shape 9"/>
          <p:cNvSpPr/>
          <p:nvPr/>
        </p:nvSpPr>
        <p:spPr>
          <a:xfrm>
            <a:off x="1277422" y="6495455"/>
            <a:ext cx="431959" cy="15240"/>
          </a:xfrm>
          <a:prstGeom prst="roundRect">
            <a:avLst>
              <a:gd name="adj" fmla="val 1215000"/>
            </a:avLst>
          </a:prstGeom>
          <a:solidFill>
            <a:srgbClr val="018CE1"/>
          </a:solidFill>
          <a:ln/>
        </p:spPr>
      </p:sp>
      <p:sp>
        <p:nvSpPr>
          <p:cNvPr id="13" name="Shape 10"/>
          <p:cNvSpPr/>
          <p:nvPr/>
        </p:nvSpPr>
        <p:spPr>
          <a:xfrm>
            <a:off x="1015008" y="6364248"/>
            <a:ext cx="277654" cy="277654"/>
          </a:xfrm>
          <a:prstGeom prst="roundRect">
            <a:avLst>
              <a:gd name="adj" fmla="val 66689"/>
            </a:avLst>
          </a:prstGeom>
          <a:solidFill>
            <a:srgbClr val="F3F3FF"/>
          </a:solidFill>
          <a:ln w="15240">
            <a:solidFill>
              <a:srgbClr val="018CE1"/>
            </a:solidFill>
            <a:prstDash val="solid"/>
          </a:ln>
        </p:spPr>
      </p:sp>
      <p:sp>
        <p:nvSpPr>
          <p:cNvPr id="14" name="Text 11"/>
          <p:cNvSpPr/>
          <p:nvPr/>
        </p:nvSpPr>
        <p:spPr>
          <a:xfrm>
            <a:off x="1101566" y="6415921"/>
            <a:ext cx="104537" cy="174307"/>
          </a:xfrm>
          <a:prstGeom prst="rect">
            <a:avLst/>
          </a:prstGeom>
          <a:noFill/>
          <a:ln/>
        </p:spPr>
        <p:txBody>
          <a:bodyPr wrap="none" lIns="0" tIns="0" rIns="0" bIns="0" rtlCol="0" anchor="t"/>
          <a:lstStyle/>
          <a:p>
            <a:pPr marL="0" indent="0" algn="ctr">
              <a:lnSpc>
                <a:spcPts val="1350"/>
              </a:lnSpc>
              <a:buNone/>
            </a:pPr>
            <a:r>
              <a:rPr lang="en-US" sz="1350" dirty="0">
                <a:solidFill>
                  <a:srgbClr val="00002E"/>
                </a:solidFill>
                <a:latin typeface="Nunito Semi Bold" pitchFamily="34" charset="0"/>
                <a:ea typeface="Nunito Semi Bold" pitchFamily="34" charset="-122"/>
                <a:cs typeface="Nunito Semi Bold" pitchFamily="34" charset="-120"/>
              </a:rPr>
              <a:t>2</a:t>
            </a:r>
            <a:endParaRPr lang="en-US" sz="1350" dirty="0"/>
          </a:p>
        </p:txBody>
      </p:sp>
      <p:sp>
        <p:nvSpPr>
          <p:cNvPr id="15" name="Text 12"/>
          <p:cNvSpPr/>
          <p:nvPr/>
        </p:nvSpPr>
        <p:spPr>
          <a:xfrm>
            <a:off x="1832729" y="6348770"/>
            <a:ext cx="1452205" cy="181570"/>
          </a:xfrm>
          <a:prstGeom prst="rect">
            <a:avLst/>
          </a:prstGeom>
          <a:noFill/>
          <a:ln/>
        </p:spPr>
        <p:txBody>
          <a:bodyPr wrap="none" lIns="0" tIns="0" rIns="0" bIns="0" rtlCol="0" anchor="t"/>
          <a:lstStyle/>
          <a:p>
            <a:pPr marL="0" indent="0" algn="l">
              <a:lnSpc>
                <a:spcPts val="1400"/>
              </a:lnSpc>
              <a:buNone/>
            </a:pPr>
            <a:r>
              <a:rPr lang="en-US" sz="2000" b="1" dirty="0">
                <a:solidFill>
                  <a:srgbClr val="00002E"/>
                </a:solidFill>
                <a:latin typeface="Nunito Semi Bold"/>
                <a:ea typeface="Nunito Semi Bold" pitchFamily="34" charset="-122"/>
                <a:cs typeface="Nunito Semi Bold" pitchFamily="34" charset="-120"/>
              </a:rPr>
              <a:t>Transition</a:t>
            </a:r>
            <a:endParaRPr lang="en-US" sz="2000" b="1">
              <a:latin typeface="Nunito Semi Bold"/>
              <a:cs typeface="Calibri"/>
            </a:endParaRPr>
          </a:p>
        </p:txBody>
      </p:sp>
      <p:sp>
        <p:nvSpPr>
          <p:cNvPr id="16" name="Text 13"/>
          <p:cNvSpPr/>
          <p:nvPr/>
        </p:nvSpPr>
        <p:spPr>
          <a:xfrm>
            <a:off x="1832729" y="6604397"/>
            <a:ext cx="11828859" cy="197525"/>
          </a:xfrm>
          <a:prstGeom prst="rect">
            <a:avLst/>
          </a:prstGeom>
          <a:noFill/>
          <a:ln/>
        </p:spPr>
        <p:txBody>
          <a:bodyPr wrap="none" lIns="0" tIns="0" rIns="0" bIns="0" rtlCol="0" anchor="t"/>
          <a:lstStyle/>
          <a:p>
            <a:pPr marL="0" indent="0" algn="l">
              <a:lnSpc>
                <a:spcPts val="1550"/>
              </a:lnSpc>
              <a:buNone/>
            </a:pPr>
            <a:r>
              <a:rPr lang="en-US" sz="1600" dirty="0">
                <a:solidFill>
                  <a:srgbClr val="00002E"/>
                </a:solidFill>
                <a:latin typeface="PT Sans"/>
                <a:ea typeface="PT Sans" pitchFamily="34" charset="-122"/>
                <a:cs typeface="PT Sans" pitchFamily="34" charset="-120"/>
              </a:rPr>
              <a:t>Relocation to new three-story building</a:t>
            </a:r>
            <a:endParaRPr lang="en-US" sz="1600">
              <a:latin typeface="PT Sans"/>
              <a:cs typeface="Calibri"/>
            </a:endParaRPr>
          </a:p>
        </p:txBody>
      </p:sp>
      <p:sp>
        <p:nvSpPr>
          <p:cNvPr id="17" name="Shape 14"/>
          <p:cNvSpPr/>
          <p:nvPr/>
        </p:nvSpPr>
        <p:spPr>
          <a:xfrm>
            <a:off x="1277422" y="7318653"/>
            <a:ext cx="431959" cy="15240"/>
          </a:xfrm>
          <a:prstGeom prst="roundRect">
            <a:avLst>
              <a:gd name="adj" fmla="val 1215000"/>
            </a:avLst>
          </a:prstGeom>
          <a:solidFill>
            <a:srgbClr val="DA33BF"/>
          </a:solidFill>
          <a:ln/>
        </p:spPr>
      </p:sp>
      <p:sp>
        <p:nvSpPr>
          <p:cNvPr id="18" name="Shape 15"/>
          <p:cNvSpPr/>
          <p:nvPr/>
        </p:nvSpPr>
        <p:spPr>
          <a:xfrm>
            <a:off x="1015008" y="7187446"/>
            <a:ext cx="277654" cy="277654"/>
          </a:xfrm>
          <a:prstGeom prst="roundRect">
            <a:avLst>
              <a:gd name="adj" fmla="val 66689"/>
            </a:avLst>
          </a:prstGeom>
          <a:solidFill>
            <a:srgbClr val="F3F3FF"/>
          </a:solidFill>
          <a:ln w="15240">
            <a:solidFill>
              <a:srgbClr val="DA33BF"/>
            </a:solidFill>
            <a:prstDash val="solid"/>
          </a:ln>
        </p:spPr>
      </p:sp>
      <p:sp>
        <p:nvSpPr>
          <p:cNvPr id="19" name="Text 16"/>
          <p:cNvSpPr/>
          <p:nvPr/>
        </p:nvSpPr>
        <p:spPr>
          <a:xfrm>
            <a:off x="1101566" y="7239119"/>
            <a:ext cx="104537" cy="174307"/>
          </a:xfrm>
          <a:prstGeom prst="rect">
            <a:avLst/>
          </a:prstGeom>
          <a:noFill/>
          <a:ln/>
        </p:spPr>
        <p:txBody>
          <a:bodyPr wrap="none" lIns="0" tIns="0" rIns="0" bIns="0" rtlCol="0" anchor="t"/>
          <a:lstStyle/>
          <a:p>
            <a:pPr marL="0" indent="0" algn="ctr">
              <a:lnSpc>
                <a:spcPts val="1350"/>
              </a:lnSpc>
              <a:buNone/>
            </a:pPr>
            <a:r>
              <a:rPr lang="en-US" sz="1350" dirty="0">
                <a:solidFill>
                  <a:srgbClr val="00002E"/>
                </a:solidFill>
                <a:latin typeface="Nunito Semi Bold" pitchFamily="34" charset="0"/>
                <a:ea typeface="Nunito Semi Bold" pitchFamily="34" charset="-122"/>
                <a:cs typeface="Nunito Semi Bold" pitchFamily="34" charset="-120"/>
              </a:rPr>
              <a:t>3</a:t>
            </a:r>
            <a:endParaRPr lang="en-US" sz="1350" dirty="0"/>
          </a:p>
        </p:txBody>
      </p:sp>
      <p:sp>
        <p:nvSpPr>
          <p:cNvPr id="20" name="Text 17"/>
          <p:cNvSpPr/>
          <p:nvPr/>
        </p:nvSpPr>
        <p:spPr>
          <a:xfrm>
            <a:off x="1832729" y="7171968"/>
            <a:ext cx="1452205" cy="181570"/>
          </a:xfrm>
          <a:prstGeom prst="rect">
            <a:avLst/>
          </a:prstGeom>
          <a:noFill/>
          <a:ln/>
        </p:spPr>
        <p:txBody>
          <a:bodyPr wrap="none" lIns="0" tIns="0" rIns="0" bIns="0" rtlCol="0" anchor="t"/>
          <a:lstStyle/>
          <a:p>
            <a:pPr marL="0" indent="0" algn="l">
              <a:lnSpc>
                <a:spcPts val="1400"/>
              </a:lnSpc>
              <a:buNone/>
            </a:pPr>
            <a:r>
              <a:rPr lang="en-US" sz="2000" b="1" dirty="0">
                <a:solidFill>
                  <a:srgbClr val="00002E"/>
                </a:solidFill>
                <a:latin typeface="Nunito Semi Bold"/>
                <a:ea typeface="Nunito Semi Bold" pitchFamily="34" charset="-122"/>
                <a:cs typeface="Nunito Semi Bold" pitchFamily="34" charset="-120"/>
              </a:rPr>
              <a:t>Future State</a:t>
            </a:r>
            <a:endParaRPr lang="en-US" sz="2000" b="1">
              <a:latin typeface="Nunito Semi Bold"/>
              <a:cs typeface="Calibri"/>
            </a:endParaRPr>
          </a:p>
        </p:txBody>
      </p:sp>
      <p:sp>
        <p:nvSpPr>
          <p:cNvPr id="21" name="Text 18"/>
          <p:cNvSpPr/>
          <p:nvPr/>
        </p:nvSpPr>
        <p:spPr>
          <a:xfrm>
            <a:off x="1832729" y="7427595"/>
            <a:ext cx="11828859" cy="197525"/>
          </a:xfrm>
          <a:prstGeom prst="rect">
            <a:avLst/>
          </a:prstGeom>
          <a:noFill/>
          <a:ln/>
        </p:spPr>
        <p:txBody>
          <a:bodyPr wrap="none" lIns="0" tIns="0" rIns="0" bIns="0" rtlCol="0" anchor="t"/>
          <a:lstStyle/>
          <a:p>
            <a:pPr marL="0" indent="0" algn="l">
              <a:lnSpc>
                <a:spcPts val="1550"/>
              </a:lnSpc>
              <a:buNone/>
            </a:pPr>
            <a:r>
              <a:rPr lang="en-US" sz="1600" dirty="0">
                <a:solidFill>
                  <a:srgbClr val="00002E"/>
                </a:solidFill>
                <a:latin typeface="PT Sans"/>
                <a:ea typeface="PT Sans" pitchFamily="34" charset="-122"/>
                <a:cs typeface="PT Sans" pitchFamily="34" charset="-120"/>
              </a:rPr>
              <a:t>Expanded operations with secure network architecture</a:t>
            </a:r>
            <a:endParaRPr lang="en-US" sz="1600">
              <a:latin typeface="PT Sans"/>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0534" y="545902"/>
            <a:ext cx="5093494" cy="583406"/>
          </a:xfrm>
          <a:prstGeom prst="rect">
            <a:avLst/>
          </a:prstGeom>
          <a:noFill/>
          <a:ln/>
        </p:spPr>
        <p:txBody>
          <a:bodyPr wrap="none" lIns="0" tIns="0" rIns="0" bIns="0" rtlCol="0" anchor="t"/>
          <a:lstStyle/>
          <a:p>
            <a:pPr marL="0" indent="0">
              <a:lnSpc>
                <a:spcPts val="4550"/>
              </a:lnSpc>
              <a:buNone/>
            </a:pPr>
            <a:r>
              <a:rPr lang="en-US" sz="3650" dirty="0">
                <a:solidFill>
                  <a:srgbClr val="00002E"/>
                </a:solidFill>
                <a:latin typeface="Nunito Semi Bold" pitchFamily="34" charset="0"/>
                <a:ea typeface="Nunito Semi Bold" pitchFamily="34" charset="-122"/>
                <a:cs typeface="Nunito Semi Bold" pitchFamily="34" charset="-120"/>
              </a:rPr>
              <a:t>Network Security Zones</a:t>
            </a:r>
            <a:endParaRPr lang="en-US" sz="3650" dirty="0"/>
          </a:p>
        </p:txBody>
      </p:sp>
      <p:sp>
        <p:nvSpPr>
          <p:cNvPr id="4" name="Text 1"/>
          <p:cNvSpPr/>
          <p:nvPr/>
        </p:nvSpPr>
        <p:spPr>
          <a:xfrm>
            <a:off x="6180534" y="1426726"/>
            <a:ext cx="7755731" cy="1269206"/>
          </a:xfrm>
          <a:prstGeom prst="rect">
            <a:avLst/>
          </a:prstGeom>
          <a:noFill/>
          <a:ln/>
        </p:spPr>
        <p:txBody>
          <a:bodyPr wrap="square" lIns="0" tIns="0" rIns="0" bIns="0" rtlCol="0" anchor="t"/>
          <a:lstStyle/>
          <a:p>
            <a:pPr marL="0" indent="0">
              <a:lnSpc>
                <a:spcPts val="2450"/>
              </a:lnSpc>
              <a:buNone/>
            </a:pPr>
            <a:r>
              <a:rPr lang="en-US" sz="1550" dirty="0">
                <a:solidFill>
                  <a:srgbClr val="00002E"/>
                </a:solidFill>
                <a:latin typeface="PT Sans" pitchFamily="34" charset="0"/>
                <a:ea typeface="PT Sans" pitchFamily="34" charset="-122"/>
                <a:cs typeface="PT Sans" pitchFamily="34" charset="-120"/>
              </a:rPr>
              <a:t>To ensure strong security, CloudNexus will implement a firewall divided into three security zones: inside, outside, and DMZ (Demilitarized Zone). Critical servers, including Active Directory (AD), DHCP, DNS, and Radius, will be strategically placed in the inside zone. The DMZ will host servers for FTP, WEB, email, applications, and network storage.</a:t>
            </a:r>
            <a:endParaRPr lang="en-US" sz="1550" dirty="0"/>
          </a:p>
        </p:txBody>
      </p:sp>
      <p:sp>
        <p:nvSpPr>
          <p:cNvPr id="5" name="Text 2"/>
          <p:cNvSpPr/>
          <p:nvPr/>
        </p:nvSpPr>
        <p:spPr>
          <a:xfrm>
            <a:off x="6180534" y="2919055"/>
            <a:ext cx="7755731" cy="634603"/>
          </a:xfrm>
          <a:prstGeom prst="rect">
            <a:avLst/>
          </a:prstGeom>
          <a:noFill/>
          <a:ln/>
        </p:spPr>
        <p:txBody>
          <a:bodyPr wrap="square" lIns="0" tIns="0" rIns="0" bIns="0" rtlCol="0" anchor="t"/>
          <a:lstStyle/>
          <a:p>
            <a:pPr marL="0" indent="0">
              <a:lnSpc>
                <a:spcPts val="2450"/>
              </a:lnSpc>
              <a:buNone/>
            </a:pPr>
            <a:r>
              <a:rPr lang="en-US" sz="1550" dirty="0">
                <a:solidFill>
                  <a:srgbClr val="00002E"/>
                </a:solidFill>
                <a:latin typeface="PT Sans" pitchFamily="34" charset="0"/>
                <a:ea typeface="PT Sans" pitchFamily="34" charset="-122"/>
                <a:cs typeface="PT Sans" pitchFamily="34" charset="-120"/>
              </a:rPr>
              <a:t>This careful planning and implementation of security measures will not only protect the network but also guarantee seamless operations in CloudNexus' new premises.</a:t>
            </a:r>
            <a:endParaRPr lang="en-US" sz="1550" dirty="0"/>
          </a:p>
        </p:txBody>
      </p:sp>
      <p:sp>
        <p:nvSpPr>
          <p:cNvPr id="6" name="Shape 3"/>
          <p:cNvSpPr/>
          <p:nvPr/>
        </p:nvSpPr>
        <p:spPr>
          <a:xfrm>
            <a:off x="6180534" y="3776782"/>
            <a:ext cx="7755731" cy="1170146"/>
          </a:xfrm>
          <a:prstGeom prst="roundRect">
            <a:avLst>
              <a:gd name="adj" fmla="val 25424"/>
            </a:avLst>
          </a:prstGeom>
          <a:solidFill>
            <a:srgbClr val="F3F3FF"/>
          </a:solidFill>
          <a:ln w="22860">
            <a:solidFill>
              <a:srgbClr val="2D4DF2"/>
            </a:solidFill>
            <a:prstDash val="solid"/>
          </a:ln>
        </p:spPr>
      </p:sp>
      <p:sp>
        <p:nvSpPr>
          <p:cNvPr id="7" name="Text 4"/>
          <p:cNvSpPr/>
          <p:nvPr/>
        </p:nvSpPr>
        <p:spPr>
          <a:xfrm>
            <a:off x="6401633" y="3997881"/>
            <a:ext cx="2333268" cy="291703"/>
          </a:xfrm>
          <a:prstGeom prst="rect">
            <a:avLst/>
          </a:prstGeom>
          <a:noFill/>
          <a:ln/>
        </p:spPr>
        <p:txBody>
          <a:bodyPr wrap="none" lIns="0" tIns="0" rIns="0" bIns="0" rtlCol="0" anchor="t"/>
          <a:lstStyle/>
          <a:p>
            <a:pPr marL="0" indent="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Inside Zone</a:t>
            </a:r>
            <a:endParaRPr lang="en-US" sz="1800" dirty="0"/>
          </a:p>
        </p:txBody>
      </p:sp>
      <p:sp>
        <p:nvSpPr>
          <p:cNvPr id="8" name="Text 5"/>
          <p:cNvSpPr/>
          <p:nvPr/>
        </p:nvSpPr>
        <p:spPr>
          <a:xfrm>
            <a:off x="6401633" y="4408527"/>
            <a:ext cx="7313533" cy="317302"/>
          </a:xfrm>
          <a:prstGeom prst="rect">
            <a:avLst/>
          </a:prstGeom>
          <a:noFill/>
          <a:ln/>
        </p:spPr>
        <p:txBody>
          <a:bodyPr wrap="none" lIns="0" tIns="0" rIns="0" bIns="0" rtlCol="0" anchor="t"/>
          <a:lstStyle/>
          <a:p>
            <a:pPr marL="0" indent="0">
              <a:lnSpc>
                <a:spcPts val="2450"/>
              </a:lnSpc>
              <a:buNone/>
            </a:pPr>
            <a:r>
              <a:rPr lang="en-US" sz="1550" dirty="0">
                <a:solidFill>
                  <a:srgbClr val="00002E"/>
                </a:solidFill>
                <a:latin typeface="PT Sans" pitchFamily="34" charset="0"/>
                <a:ea typeface="PT Sans" pitchFamily="34" charset="-122"/>
                <a:cs typeface="PT Sans" pitchFamily="34" charset="-120"/>
              </a:rPr>
              <a:t>Critical servers: AD, DHCP, DNS, Radius</a:t>
            </a:r>
            <a:endParaRPr lang="en-US" sz="1550" dirty="0"/>
          </a:p>
        </p:txBody>
      </p:sp>
      <p:sp>
        <p:nvSpPr>
          <p:cNvPr id="9" name="Shape 6"/>
          <p:cNvSpPr/>
          <p:nvPr/>
        </p:nvSpPr>
        <p:spPr>
          <a:xfrm>
            <a:off x="6180534" y="5145167"/>
            <a:ext cx="7755731" cy="1170146"/>
          </a:xfrm>
          <a:prstGeom prst="roundRect">
            <a:avLst>
              <a:gd name="adj" fmla="val 25424"/>
            </a:avLst>
          </a:prstGeom>
          <a:solidFill>
            <a:srgbClr val="F3F3FF"/>
          </a:solidFill>
          <a:ln w="22860">
            <a:solidFill>
              <a:srgbClr val="018CE1"/>
            </a:solidFill>
            <a:prstDash val="solid"/>
          </a:ln>
        </p:spPr>
      </p:sp>
      <p:sp>
        <p:nvSpPr>
          <p:cNvPr id="10" name="Text 7"/>
          <p:cNvSpPr/>
          <p:nvPr/>
        </p:nvSpPr>
        <p:spPr>
          <a:xfrm>
            <a:off x="6401633" y="5366266"/>
            <a:ext cx="2333268" cy="291703"/>
          </a:xfrm>
          <a:prstGeom prst="rect">
            <a:avLst/>
          </a:prstGeom>
          <a:noFill/>
          <a:ln/>
        </p:spPr>
        <p:txBody>
          <a:bodyPr wrap="none" lIns="0" tIns="0" rIns="0" bIns="0" rtlCol="0" anchor="t"/>
          <a:lstStyle/>
          <a:p>
            <a:pPr marL="0" indent="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Outside Zone</a:t>
            </a:r>
            <a:endParaRPr lang="en-US" sz="1800" dirty="0"/>
          </a:p>
        </p:txBody>
      </p:sp>
      <p:sp>
        <p:nvSpPr>
          <p:cNvPr id="11" name="Text 8"/>
          <p:cNvSpPr/>
          <p:nvPr/>
        </p:nvSpPr>
        <p:spPr>
          <a:xfrm>
            <a:off x="6401633" y="5776913"/>
            <a:ext cx="7313533" cy="317302"/>
          </a:xfrm>
          <a:prstGeom prst="rect">
            <a:avLst/>
          </a:prstGeom>
          <a:noFill/>
          <a:ln/>
        </p:spPr>
        <p:txBody>
          <a:bodyPr wrap="none" lIns="0" tIns="0" rIns="0" bIns="0" rtlCol="0" anchor="t"/>
          <a:lstStyle/>
          <a:p>
            <a:pPr marL="0" indent="0">
              <a:lnSpc>
                <a:spcPts val="2450"/>
              </a:lnSpc>
              <a:buNone/>
            </a:pPr>
            <a:r>
              <a:rPr lang="en-US" sz="1550" dirty="0">
                <a:solidFill>
                  <a:srgbClr val="00002E"/>
                </a:solidFill>
                <a:latin typeface="PT Sans" pitchFamily="34" charset="0"/>
                <a:ea typeface="PT Sans" pitchFamily="34" charset="-122"/>
                <a:cs typeface="PT Sans" pitchFamily="34" charset="-120"/>
              </a:rPr>
              <a:t>External network connections</a:t>
            </a:r>
            <a:endParaRPr lang="en-US" sz="1550" dirty="0"/>
          </a:p>
        </p:txBody>
      </p:sp>
      <p:sp>
        <p:nvSpPr>
          <p:cNvPr id="12" name="Shape 9"/>
          <p:cNvSpPr/>
          <p:nvPr/>
        </p:nvSpPr>
        <p:spPr>
          <a:xfrm>
            <a:off x="6180534" y="6513552"/>
            <a:ext cx="7755731" cy="1170146"/>
          </a:xfrm>
          <a:prstGeom prst="roundRect">
            <a:avLst>
              <a:gd name="adj" fmla="val 25424"/>
            </a:avLst>
          </a:prstGeom>
          <a:solidFill>
            <a:srgbClr val="F3F3FF"/>
          </a:solidFill>
          <a:ln w="22860">
            <a:solidFill>
              <a:srgbClr val="DA33BF"/>
            </a:solidFill>
            <a:prstDash val="solid"/>
          </a:ln>
        </p:spPr>
      </p:sp>
      <p:sp>
        <p:nvSpPr>
          <p:cNvPr id="13" name="Text 10"/>
          <p:cNvSpPr/>
          <p:nvPr/>
        </p:nvSpPr>
        <p:spPr>
          <a:xfrm>
            <a:off x="6401633" y="6734651"/>
            <a:ext cx="2333268" cy="291703"/>
          </a:xfrm>
          <a:prstGeom prst="rect">
            <a:avLst/>
          </a:prstGeom>
          <a:noFill/>
          <a:ln/>
        </p:spPr>
        <p:txBody>
          <a:bodyPr wrap="none" lIns="0" tIns="0" rIns="0" bIns="0" rtlCol="0" anchor="t"/>
          <a:lstStyle/>
          <a:p>
            <a:pPr marL="0" indent="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DMZ</a:t>
            </a:r>
            <a:endParaRPr lang="en-US" sz="1800" dirty="0"/>
          </a:p>
        </p:txBody>
      </p:sp>
      <p:sp>
        <p:nvSpPr>
          <p:cNvPr id="14" name="Text 11"/>
          <p:cNvSpPr/>
          <p:nvPr/>
        </p:nvSpPr>
        <p:spPr>
          <a:xfrm>
            <a:off x="6401633" y="7145298"/>
            <a:ext cx="7313533" cy="317302"/>
          </a:xfrm>
          <a:prstGeom prst="rect">
            <a:avLst/>
          </a:prstGeom>
          <a:noFill/>
          <a:ln/>
        </p:spPr>
        <p:txBody>
          <a:bodyPr wrap="none" lIns="0" tIns="0" rIns="0" bIns="0" rtlCol="0" anchor="t"/>
          <a:lstStyle/>
          <a:p>
            <a:pPr marL="0" indent="0">
              <a:lnSpc>
                <a:spcPts val="2450"/>
              </a:lnSpc>
              <a:buNone/>
            </a:pPr>
            <a:r>
              <a:rPr lang="en-US" sz="1550" dirty="0">
                <a:solidFill>
                  <a:srgbClr val="00002E"/>
                </a:solidFill>
                <a:latin typeface="PT Sans" pitchFamily="34" charset="0"/>
                <a:ea typeface="PT Sans" pitchFamily="34" charset="-122"/>
                <a:cs typeface="PT Sans" pitchFamily="34" charset="-120"/>
              </a:rPr>
              <a:t>FTP, WEB, email, applications, network storage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68693" y="1690211"/>
            <a:ext cx="3038832" cy="4849178"/>
          </a:xfrm>
          <a:prstGeom prst="rect">
            <a:avLst/>
          </a:prstGeom>
        </p:spPr>
      </p:pic>
      <p:sp>
        <p:nvSpPr>
          <p:cNvPr id="3" name="Text 0"/>
          <p:cNvSpPr/>
          <p:nvPr/>
        </p:nvSpPr>
        <p:spPr>
          <a:xfrm>
            <a:off x="7623810" y="1270397"/>
            <a:ext cx="5809059" cy="726043"/>
          </a:xfrm>
          <a:prstGeom prst="rect">
            <a:avLst/>
          </a:prstGeom>
          <a:noFill/>
          <a:ln/>
        </p:spPr>
        <p:txBody>
          <a:bodyPr wrap="none" lIns="0" tIns="0" rIns="0" bIns="0" rtlCol="0" anchor="t"/>
          <a:lstStyle/>
          <a:p>
            <a:pPr marL="0" indent="0">
              <a:lnSpc>
                <a:spcPts val="5700"/>
              </a:lnSpc>
              <a:buNone/>
            </a:pPr>
            <a:r>
              <a:rPr lang="en-US" sz="4550" dirty="0">
                <a:solidFill>
                  <a:srgbClr val="00002E"/>
                </a:solidFill>
                <a:latin typeface="Nunito Semi Bold"/>
                <a:ea typeface="Nunito Semi Bold" pitchFamily="34" charset="-122"/>
                <a:cs typeface="Nunito Semi Bold" pitchFamily="34" charset="-120"/>
              </a:rPr>
              <a:t>Inside Zone</a:t>
            </a:r>
            <a:endParaRPr lang="en-US" sz="4550" dirty="0">
              <a:latin typeface="Nunito Semi Bold"/>
            </a:endParaRPr>
          </a:p>
        </p:txBody>
      </p:sp>
      <p:sp>
        <p:nvSpPr>
          <p:cNvPr id="4" name="Text 1"/>
          <p:cNvSpPr/>
          <p:nvPr/>
        </p:nvSpPr>
        <p:spPr>
          <a:xfrm>
            <a:off x="7623810" y="2243257"/>
            <a:ext cx="6045279" cy="4740593"/>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The internal network will be placed within the Inside Zone of the firewall, providing a secure environment for critical network services. This zone will house essential servers such as DHCP, DNS, and Radius, which are responsible for dynamic IP allocation, domain name resolution, and network authentication, respectively. By isolating these services in the Inside Zone, the network ensures secure management of internal resources, protecting them from external threats while maintaining efficient communication and operational stability within the organization. This setup strengthens security and enhances internal service reliability.</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68693" y="1763197"/>
            <a:ext cx="5577840" cy="4703207"/>
          </a:xfrm>
          <a:prstGeom prst="rect">
            <a:avLst/>
          </a:prstGeom>
        </p:spPr>
      </p:pic>
      <p:sp>
        <p:nvSpPr>
          <p:cNvPr id="3" name="Text 0"/>
          <p:cNvSpPr/>
          <p:nvPr/>
        </p:nvSpPr>
        <p:spPr>
          <a:xfrm>
            <a:off x="7623810" y="1356836"/>
            <a:ext cx="5809059" cy="726043"/>
          </a:xfrm>
          <a:prstGeom prst="rect">
            <a:avLst/>
          </a:prstGeom>
          <a:noFill/>
          <a:ln/>
        </p:spPr>
        <p:txBody>
          <a:bodyPr wrap="none" lIns="0" tIns="0" rIns="0" bIns="0" rtlCol="0" anchor="t"/>
          <a:lstStyle/>
          <a:p>
            <a:pPr marL="0" indent="0">
              <a:lnSpc>
                <a:spcPts val="5700"/>
              </a:lnSpc>
              <a:buNone/>
            </a:pPr>
            <a:r>
              <a:rPr lang="en-US" sz="4550" dirty="0">
                <a:solidFill>
                  <a:srgbClr val="00002E"/>
                </a:solidFill>
                <a:latin typeface="Nunito Semi Bold"/>
                <a:ea typeface="Nunito Semi Bold" pitchFamily="34" charset="-122"/>
                <a:cs typeface="Nunito Semi Bold" pitchFamily="34" charset="-120"/>
              </a:rPr>
              <a:t>Outside Zone</a:t>
            </a:r>
            <a:endParaRPr lang="en-US" sz="4550" dirty="0">
              <a:latin typeface="Nunito Semi Bold"/>
            </a:endParaRPr>
          </a:p>
        </p:txBody>
      </p:sp>
      <p:sp>
        <p:nvSpPr>
          <p:cNvPr id="4" name="Text 1"/>
          <p:cNvSpPr/>
          <p:nvPr/>
        </p:nvSpPr>
        <p:spPr>
          <a:xfrm>
            <a:off x="7623810" y="2329696"/>
            <a:ext cx="6045279"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5" name="Text 2"/>
          <p:cNvSpPr/>
          <p:nvPr/>
        </p:nvSpPr>
        <p:spPr>
          <a:xfrm>
            <a:off x="7623810" y="2946916"/>
            <a:ext cx="6045279" cy="3950494"/>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External network connections represent the interfaces between the organization's network and outside systems, such as the internet and external partners. These connections typically reside in the Outside Zone of the firewall, providing access for public-facing services while safeguarding internal resources. Proper security measures, like firewalls and intrusion detection systems, are essential to manage and secure external communications, preventing unauthorized access while maintaining connectivity.</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68693" y="2171224"/>
            <a:ext cx="6045279" cy="3887153"/>
          </a:xfrm>
          <a:prstGeom prst="rect">
            <a:avLst/>
          </a:prstGeom>
        </p:spPr>
      </p:pic>
      <p:sp>
        <p:nvSpPr>
          <p:cNvPr id="3" name="Text 0"/>
          <p:cNvSpPr/>
          <p:nvPr/>
        </p:nvSpPr>
        <p:spPr>
          <a:xfrm>
            <a:off x="7623810" y="1104900"/>
            <a:ext cx="6045279" cy="1452086"/>
          </a:xfrm>
          <a:prstGeom prst="rect">
            <a:avLst/>
          </a:prstGeom>
          <a:noFill/>
          <a:ln/>
        </p:spPr>
        <p:txBody>
          <a:bodyPr wrap="square" lIns="0" tIns="0" rIns="0" bIns="0" rtlCol="0" anchor="t"/>
          <a:lstStyle/>
          <a:p>
            <a:pPr marL="0" indent="0">
              <a:lnSpc>
                <a:spcPts val="5700"/>
              </a:lnSpc>
              <a:buNone/>
            </a:pPr>
            <a:r>
              <a:rPr lang="en-US" sz="4550" dirty="0">
                <a:solidFill>
                  <a:srgbClr val="00002E"/>
                </a:solidFill>
                <a:latin typeface="Nunito Semi Bold" pitchFamily="34" charset="0"/>
                <a:ea typeface="Nunito Semi Bold" pitchFamily="34" charset="-122"/>
                <a:cs typeface="Nunito Semi Bold" pitchFamily="34" charset="-120"/>
              </a:rPr>
              <a:t>Demilitarized Zone (DMZ),</a:t>
            </a:r>
            <a:endParaRPr lang="en-US" sz="4550" dirty="0"/>
          </a:p>
        </p:txBody>
      </p:sp>
      <p:sp>
        <p:nvSpPr>
          <p:cNvPr id="4" name="Text 1"/>
          <p:cNvSpPr/>
          <p:nvPr/>
        </p:nvSpPr>
        <p:spPr>
          <a:xfrm>
            <a:off x="7623810" y="2803803"/>
            <a:ext cx="6045279" cy="4345543"/>
          </a:xfrm>
          <a:prstGeom prst="rect">
            <a:avLst/>
          </a:prstGeom>
          <a:noFill/>
          <a:ln/>
        </p:spPr>
        <p:txBody>
          <a:bodyPr wrap="square" lIns="0" tIns="0" rIns="0" bIns="0" rtlCol="0" anchor="t"/>
          <a:lstStyle/>
          <a:p>
            <a:pPr marL="0" indent="0">
              <a:lnSpc>
                <a:spcPts val="3100"/>
              </a:lnSpc>
              <a:buNone/>
            </a:pPr>
            <a:r>
              <a:rPr lang="en-US" sz="1900" dirty="0">
                <a:solidFill>
                  <a:srgbClr val="00002E"/>
                </a:solidFill>
                <a:latin typeface="PT Sans" pitchFamily="34" charset="0"/>
                <a:ea typeface="PT Sans" pitchFamily="34" charset="-122"/>
                <a:cs typeface="PT Sans" pitchFamily="34" charset="-120"/>
              </a:rPr>
              <a:t>Servers such as FTP, WEB, Email, Application, and NAS storage will be strategically placed in the Demilitarized Zone (DMZ). This zone acts as a buffer between the internal network and the external environment, allowing secure access to these essential services while protecting the internal network from potential threats. The DMZ can be connected to any firewall, ensuring flexibility in security management. By carefully deploying these security measures, CloudNexus will ensure robust protection and smooth operations in its new building, supporting business continuity and network integrity.</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05720"/>
          </a:xfrm>
          <a:prstGeom prst="rect">
            <a:avLst/>
          </a:prstGeom>
        </p:spPr>
      </p:pic>
      <p:sp>
        <p:nvSpPr>
          <p:cNvPr id="3" name="Text 0"/>
          <p:cNvSpPr/>
          <p:nvPr/>
        </p:nvSpPr>
        <p:spPr>
          <a:xfrm>
            <a:off x="968693" y="3544967"/>
            <a:ext cx="7978616" cy="683657"/>
          </a:xfrm>
          <a:prstGeom prst="rect">
            <a:avLst/>
          </a:prstGeom>
          <a:noFill/>
          <a:ln/>
        </p:spPr>
        <p:txBody>
          <a:bodyPr wrap="none" lIns="0" tIns="0" rIns="0" bIns="0" rtlCol="0" anchor="t"/>
          <a:lstStyle/>
          <a:p>
            <a:pPr marL="0" indent="0">
              <a:lnSpc>
                <a:spcPts val="5350"/>
              </a:lnSpc>
              <a:buNone/>
            </a:pPr>
            <a:r>
              <a:rPr lang="en-US" sz="4300" dirty="0">
                <a:solidFill>
                  <a:srgbClr val="00002E"/>
                </a:solidFill>
                <a:latin typeface="Nunito Semi Bold" pitchFamily="34" charset="0"/>
                <a:ea typeface="Nunito Semi Bold" pitchFamily="34" charset="-122"/>
                <a:cs typeface="Nunito Semi Bold" pitchFamily="34" charset="-120"/>
              </a:rPr>
              <a:t>Core Infrastructure Components</a:t>
            </a:r>
            <a:endParaRPr lang="en-US" sz="4300" dirty="0"/>
          </a:p>
        </p:txBody>
      </p:sp>
      <p:sp>
        <p:nvSpPr>
          <p:cNvPr id="4" name="Text 1"/>
          <p:cNvSpPr/>
          <p:nvPr/>
        </p:nvSpPr>
        <p:spPr>
          <a:xfrm>
            <a:off x="968693" y="4577239"/>
            <a:ext cx="12692896" cy="371832"/>
          </a:xfrm>
          <a:prstGeom prst="rect">
            <a:avLst/>
          </a:prstGeom>
          <a:noFill/>
          <a:ln/>
        </p:spPr>
        <p:txBody>
          <a:bodyPr wrap="none" lIns="0" tIns="0" rIns="0" bIns="0" rtlCol="0" anchor="t"/>
          <a:lstStyle/>
          <a:p>
            <a:pPr marL="0" indent="0">
              <a:lnSpc>
                <a:spcPts val="2900"/>
              </a:lnSpc>
              <a:buNone/>
            </a:pPr>
            <a:r>
              <a:rPr lang="en-US" sz="1800" dirty="0">
                <a:solidFill>
                  <a:srgbClr val="00002E"/>
                </a:solidFill>
                <a:latin typeface="PT Sans" pitchFamily="34" charset="0"/>
                <a:ea typeface="PT Sans" pitchFamily="34" charset="-122"/>
                <a:cs typeface="PT Sans" pitchFamily="34" charset="-120"/>
              </a:rPr>
              <a:t>CloudNexus' new network design incorporates several essential components to ensure robust and secure operations:</a:t>
            </a:r>
            <a:endParaRPr lang="en-US" sz="1800" dirty="0"/>
          </a:p>
        </p:txBody>
      </p:sp>
      <p:pic>
        <p:nvPicPr>
          <p:cNvPr id="5" name="Image 1" descr="preencoded.png"/>
          <p:cNvPicPr>
            <a:picLocks noChangeAspect="1"/>
          </p:cNvPicPr>
          <p:nvPr/>
        </p:nvPicPr>
        <p:blipFill>
          <a:blip r:embed="rId4"/>
          <a:stretch>
            <a:fillRect/>
          </a:stretch>
        </p:blipFill>
        <p:spPr>
          <a:xfrm>
            <a:off x="968693" y="5210532"/>
            <a:ext cx="581144" cy="581144"/>
          </a:xfrm>
          <a:prstGeom prst="rect">
            <a:avLst/>
          </a:prstGeom>
        </p:spPr>
      </p:pic>
      <p:sp>
        <p:nvSpPr>
          <p:cNvPr id="6" name="Text 2"/>
          <p:cNvSpPr/>
          <p:nvPr/>
        </p:nvSpPr>
        <p:spPr>
          <a:xfrm>
            <a:off x="968693" y="6024086"/>
            <a:ext cx="2734866" cy="341828"/>
          </a:xfrm>
          <a:prstGeom prst="rect">
            <a:avLst/>
          </a:prstGeom>
          <a:noFill/>
          <a:ln/>
        </p:spPr>
        <p:txBody>
          <a:bodyPr wrap="none" lIns="0" tIns="0" rIns="0" bIns="0" rtlCol="0" anchor="t"/>
          <a:lstStyle/>
          <a:p>
            <a:pPr marL="0" indent="0" algn="l">
              <a:lnSpc>
                <a:spcPts val="2650"/>
              </a:lnSpc>
              <a:buNone/>
            </a:pPr>
            <a:r>
              <a:rPr lang="en-US" sz="2150" dirty="0">
                <a:solidFill>
                  <a:srgbClr val="00002E"/>
                </a:solidFill>
                <a:latin typeface="Nunito Semi Bold"/>
                <a:ea typeface="Nunito Semi Bold" pitchFamily="34" charset="-122"/>
                <a:cs typeface="Nunito Semi Bold" pitchFamily="34" charset="-120"/>
              </a:rPr>
              <a:t>ISPs</a:t>
            </a:r>
            <a:endParaRPr lang="en-US" sz="2150" dirty="0">
              <a:latin typeface="Nunito Semi Bold"/>
            </a:endParaRPr>
          </a:p>
        </p:txBody>
      </p:sp>
      <p:sp>
        <p:nvSpPr>
          <p:cNvPr id="7" name="Text 3"/>
          <p:cNvSpPr/>
          <p:nvPr/>
        </p:nvSpPr>
        <p:spPr>
          <a:xfrm>
            <a:off x="968693" y="6505337"/>
            <a:ext cx="2911673" cy="743664"/>
          </a:xfrm>
          <a:prstGeom prst="rect">
            <a:avLst/>
          </a:prstGeom>
          <a:noFill/>
          <a:ln/>
        </p:spPr>
        <p:txBody>
          <a:bodyPr wrap="squar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Redundant internet connectivity</a:t>
            </a:r>
            <a:endParaRPr lang="en-US" sz="1800" dirty="0"/>
          </a:p>
        </p:txBody>
      </p:sp>
      <p:pic>
        <p:nvPicPr>
          <p:cNvPr id="8" name="Image 2" descr="preencoded.png"/>
          <p:cNvPicPr>
            <a:picLocks noChangeAspect="1"/>
          </p:cNvPicPr>
          <p:nvPr/>
        </p:nvPicPr>
        <p:blipFill>
          <a:blip r:embed="rId5"/>
          <a:stretch>
            <a:fillRect/>
          </a:stretch>
        </p:blipFill>
        <p:spPr>
          <a:xfrm>
            <a:off x="4228981" y="5210532"/>
            <a:ext cx="581144" cy="581144"/>
          </a:xfrm>
          <a:prstGeom prst="rect">
            <a:avLst/>
          </a:prstGeom>
        </p:spPr>
      </p:pic>
      <p:sp>
        <p:nvSpPr>
          <p:cNvPr id="9" name="Text 4"/>
          <p:cNvSpPr/>
          <p:nvPr/>
        </p:nvSpPr>
        <p:spPr>
          <a:xfrm>
            <a:off x="4228981" y="6024086"/>
            <a:ext cx="2734866" cy="341828"/>
          </a:xfrm>
          <a:prstGeom prst="rect">
            <a:avLst/>
          </a:prstGeom>
          <a:noFill/>
          <a:ln/>
        </p:spPr>
        <p:txBody>
          <a:bodyPr wrap="none" lIns="0" tIns="0" rIns="0" bIns="0" rtlCol="0" anchor="t"/>
          <a:lstStyle/>
          <a:p>
            <a:pPr marL="0" indent="0" algn="l">
              <a:lnSpc>
                <a:spcPts val="2650"/>
              </a:lnSpc>
              <a:buNone/>
            </a:pPr>
            <a:r>
              <a:rPr lang="en-US" sz="2150" dirty="0">
                <a:solidFill>
                  <a:srgbClr val="00002E"/>
                </a:solidFill>
                <a:latin typeface="Nunito Semi Bold" pitchFamily="34" charset="0"/>
                <a:ea typeface="Nunito Semi Bold" pitchFamily="34" charset="-122"/>
                <a:cs typeface="Nunito Semi Bold" pitchFamily="34" charset="-120"/>
              </a:rPr>
              <a:t>Cisco ASA Firewalls</a:t>
            </a:r>
            <a:endParaRPr lang="en-US" sz="2150" dirty="0"/>
          </a:p>
        </p:txBody>
      </p:sp>
      <p:sp>
        <p:nvSpPr>
          <p:cNvPr id="10" name="Text 5"/>
          <p:cNvSpPr/>
          <p:nvPr/>
        </p:nvSpPr>
        <p:spPr>
          <a:xfrm>
            <a:off x="4228981" y="6505337"/>
            <a:ext cx="2911793" cy="743664"/>
          </a:xfrm>
          <a:prstGeom prst="rect">
            <a:avLst/>
          </a:prstGeom>
          <a:noFill/>
          <a:ln/>
        </p:spPr>
        <p:txBody>
          <a:bodyPr wrap="squar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Two 5500-X series for enhanced security</a:t>
            </a:r>
            <a:endParaRPr lang="en-US" sz="1800" dirty="0"/>
          </a:p>
        </p:txBody>
      </p:sp>
      <p:pic>
        <p:nvPicPr>
          <p:cNvPr id="11" name="Image 3" descr="preencoded.png"/>
          <p:cNvPicPr>
            <a:picLocks noChangeAspect="1"/>
          </p:cNvPicPr>
          <p:nvPr/>
        </p:nvPicPr>
        <p:blipFill>
          <a:blip r:embed="rId6"/>
          <a:stretch>
            <a:fillRect/>
          </a:stretch>
        </p:blipFill>
        <p:spPr>
          <a:xfrm>
            <a:off x="7489388" y="5210532"/>
            <a:ext cx="581144" cy="581144"/>
          </a:xfrm>
          <a:prstGeom prst="rect">
            <a:avLst/>
          </a:prstGeom>
        </p:spPr>
      </p:pic>
      <p:sp>
        <p:nvSpPr>
          <p:cNvPr id="12" name="Text 6"/>
          <p:cNvSpPr/>
          <p:nvPr/>
        </p:nvSpPr>
        <p:spPr>
          <a:xfrm>
            <a:off x="7489388" y="6024086"/>
            <a:ext cx="2911793" cy="683657"/>
          </a:xfrm>
          <a:prstGeom prst="rect">
            <a:avLst/>
          </a:prstGeom>
          <a:noFill/>
          <a:ln/>
        </p:spPr>
        <p:txBody>
          <a:bodyPr wrap="square" lIns="0" tIns="0" rIns="0" bIns="0" rtlCol="0" anchor="t"/>
          <a:lstStyle/>
          <a:p>
            <a:pPr marL="0" indent="0" algn="l">
              <a:lnSpc>
                <a:spcPts val="2650"/>
              </a:lnSpc>
              <a:buNone/>
            </a:pPr>
            <a:r>
              <a:rPr lang="en-US" sz="2150" dirty="0">
                <a:solidFill>
                  <a:srgbClr val="00002E"/>
                </a:solidFill>
                <a:latin typeface="Nunito Semi Bold" pitchFamily="34" charset="0"/>
                <a:ea typeface="Nunito Semi Bold" pitchFamily="34" charset="-122"/>
                <a:cs typeface="Nunito Semi Bold" pitchFamily="34" charset="-120"/>
              </a:rPr>
              <a:t>Switching Infrastructure</a:t>
            </a:r>
            <a:endParaRPr lang="en-US" sz="2150" dirty="0"/>
          </a:p>
        </p:txBody>
      </p:sp>
      <p:sp>
        <p:nvSpPr>
          <p:cNvPr id="13" name="Text 7"/>
          <p:cNvSpPr/>
          <p:nvPr/>
        </p:nvSpPr>
        <p:spPr>
          <a:xfrm>
            <a:off x="7489388" y="6847165"/>
            <a:ext cx="2911793" cy="743664"/>
          </a:xfrm>
          <a:prstGeom prst="rect">
            <a:avLst/>
          </a:prstGeom>
          <a:noFill/>
          <a:ln/>
        </p:spPr>
        <p:txBody>
          <a:bodyPr wrap="squar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Catalyst 3850 and 2960 switches</a:t>
            </a:r>
            <a:endParaRPr lang="en-US" sz="1800" dirty="0"/>
          </a:p>
        </p:txBody>
      </p:sp>
      <p:pic>
        <p:nvPicPr>
          <p:cNvPr id="14" name="Image 4" descr="preencoded.png"/>
          <p:cNvPicPr>
            <a:picLocks noChangeAspect="1"/>
          </p:cNvPicPr>
          <p:nvPr/>
        </p:nvPicPr>
        <p:blipFill>
          <a:blip r:embed="rId7"/>
          <a:stretch>
            <a:fillRect/>
          </a:stretch>
        </p:blipFill>
        <p:spPr>
          <a:xfrm>
            <a:off x="10749796" y="5210532"/>
            <a:ext cx="581144" cy="581144"/>
          </a:xfrm>
          <a:prstGeom prst="rect">
            <a:avLst/>
          </a:prstGeom>
        </p:spPr>
      </p:pic>
      <p:sp>
        <p:nvSpPr>
          <p:cNvPr id="15" name="Text 8"/>
          <p:cNvSpPr/>
          <p:nvPr/>
        </p:nvSpPr>
        <p:spPr>
          <a:xfrm>
            <a:off x="10749796" y="6024086"/>
            <a:ext cx="2734866" cy="341828"/>
          </a:xfrm>
          <a:prstGeom prst="rect">
            <a:avLst/>
          </a:prstGeom>
          <a:noFill/>
          <a:ln/>
        </p:spPr>
        <p:txBody>
          <a:bodyPr wrap="none" lIns="0" tIns="0" rIns="0" bIns="0" rtlCol="0" anchor="t"/>
          <a:lstStyle/>
          <a:p>
            <a:pPr marL="0" indent="0" algn="l">
              <a:lnSpc>
                <a:spcPts val="2650"/>
              </a:lnSpc>
              <a:buNone/>
            </a:pPr>
            <a:r>
              <a:rPr lang="en-US" sz="2150" dirty="0">
                <a:solidFill>
                  <a:srgbClr val="00002E"/>
                </a:solidFill>
                <a:latin typeface="Nunito Semi Bold" pitchFamily="34" charset="0"/>
                <a:ea typeface="Nunito Semi Bold" pitchFamily="34" charset="-122"/>
                <a:cs typeface="Nunito Semi Bold" pitchFamily="34" charset="-120"/>
              </a:rPr>
              <a:t>Virtualized Servers</a:t>
            </a:r>
            <a:endParaRPr lang="en-US" sz="2150" dirty="0"/>
          </a:p>
        </p:txBody>
      </p:sp>
      <p:sp>
        <p:nvSpPr>
          <p:cNvPr id="16" name="Text 9"/>
          <p:cNvSpPr/>
          <p:nvPr/>
        </p:nvSpPr>
        <p:spPr>
          <a:xfrm>
            <a:off x="10749796" y="6505337"/>
            <a:ext cx="2911793" cy="743664"/>
          </a:xfrm>
          <a:prstGeom prst="rect">
            <a:avLst/>
          </a:prstGeom>
          <a:noFill/>
          <a:ln/>
        </p:spPr>
        <p:txBody>
          <a:bodyPr wrap="square" lIns="0" tIns="0" rIns="0" bIns="0" rtlCol="0" anchor="t"/>
          <a:lstStyle/>
          <a:p>
            <a:pPr marL="0" indent="0" algn="l">
              <a:lnSpc>
                <a:spcPts val="2900"/>
              </a:lnSpc>
              <a:buNone/>
            </a:pPr>
            <a:r>
              <a:rPr lang="en-US" sz="1800" dirty="0">
                <a:solidFill>
                  <a:srgbClr val="00002E"/>
                </a:solidFill>
                <a:latin typeface="PT Sans" pitchFamily="34" charset="0"/>
                <a:ea typeface="PT Sans" pitchFamily="34" charset="-122"/>
                <a:cs typeface="PT Sans" pitchFamily="34" charset="-120"/>
              </a:rPr>
              <a:t>Two physical servers running multiple VMs</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68693" y="3400187"/>
            <a:ext cx="6045279" cy="1428988"/>
          </a:xfrm>
          <a:prstGeom prst="rect">
            <a:avLst/>
          </a:prstGeom>
        </p:spPr>
      </p:pic>
      <p:sp>
        <p:nvSpPr>
          <p:cNvPr id="3" name="Text 0"/>
          <p:cNvSpPr/>
          <p:nvPr/>
        </p:nvSpPr>
        <p:spPr>
          <a:xfrm>
            <a:off x="7623810" y="3156228"/>
            <a:ext cx="4647248" cy="580787"/>
          </a:xfrm>
          <a:prstGeom prst="rect">
            <a:avLst/>
          </a:prstGeom>
          <a:noFill/>
          <a:ln/>
        </p:spPr>
        <p:txBody>
          <a:bodyPr wrap="none" lIns="0" tIns="0" rIns="0" bIns="0" rtlCol="0" anchor="t"/>
          <a:lstStyle/>
          <a:p>
            <a:pPr marL="0" indent="0">
              <a:lnSpc>
                <a:spcPts val="4550"/>
              </a:lnSpc>
              <a:buNone/>
            </a:pPr>
            <a:r>
              <a:rPr lang="en-US" sz="3650" dirty="0">
                <a:solidFill>
                  <a:srgbClr val="00002E"/>
                </a:solidFill>
                <a:latin typeface="Nunito Semi Bold"/>
                <a:ea typeface="Nunito Semi Bold" pitchFamily="34" charset="-122"/>
                <a:cs typeface="Nunito Semi Bold" pitchFamily="34" charset="-120"/>
              </a:rPr>
              <a:t> ISPs</a:t>
            </a:r>
            <a:endParaRPr lang="en-US" sz="3650" dirty="0">
              <a:latin typeface="Nunito Semi Bold"/>
            </a:endParaRPr>
          </a:p>
        </p:txBody>
      </p:sp>
      <p:sp>
        <p:nvSpPr>
          <p:cNvPr id="4" name="Text 1"/>
          <p:cNvSpPr/>
          <p:nvPr/>
        </p:nvSpPr>
        <p:spPr>
          <a:xfrm>
            <a:off x="7623810" y="3983831"/>
            <a:ext cx="6045279" cy="1089422"/>
          </a:xfrm>
          <a:prstGeom prst="rect">
            <a:avLst/>
          </a:prstGeom>
          <a:noFill/>
          <a:ln/>
        </p:spPr>
        <p:txBody>
          <a:bodyPr wrap="square" lIns="0" tIns="0" rIns="0" bIns="0" rtlCol="0" anchor="t"/>
          <a:lstStyle/>
          <a:p>
            <a:pPr marL="0" indent="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The organization has set up a dual ISP subscription (1 &amp; 2) in order to guarantee redundant internet connectivity.</a:t>
            </a:r>
            <a:endParaRPr lang="en-US" sz="2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1402</Words>
  <Application>Microsoft Office PowerPoint</Application>
  <PresentationFormat>Custom</PresentationFormat>
  <Paragraphs>148</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Maher</cp:lastModifiedBy>
  <cp:revision>127</cp:revision>
  <dcterms:created xsi:type="dcterms:W3CDTF">2024-10-22T01:18:42Z</dcterms:created>
  <dcterms:modified xsi:type="dcterms:W3CDTF">2024-10-22T14:32:40Z</dcterms:modified>
</cp:coreProperties>
</file>